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Lst>
  <p:sldSz cx="7556500" cy="10693400"/>
  <p:notesSz cx="6858000" cy="9144000"/>
  <p:embeddedFontLst>
    <p:embeddedFont>
      <p:font typeface="Canva Sans Bold" charset="1" panose="020B0803030501040103"/>
      <p:regular r:id="rId10"/>
    </p:embeddedFont>
    <p:embeddedFont>
      <p:font typeface="Canva Sans" charset="1" panose="020B0503030501040103"/>
      <p:regular r:id="rId11"/>
    </p:embeddedFont>
    <p:embeddedFont>
      <p:font typeface="Canva Sans Medium" charset="1" panose="020B0603030501040103"/>
      <p:regular r:id="rId12"/>
    </p:embeddedFont>
    <p:embeddedFont>
      <p:font typeface="TT Interphases" charset="1" panose="02000503020000020004"/>
      <p:regular r:id="rId13"/>
    </p:embeddedFont>
    <p:embeddedFont>
      <p:font typeface="TT Interphases Bold" charset="1" panose="02000803060000020004"/>
      <p:regular r:id="rId1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fonts/font10.fntdata" Type="http://schemas.openxmlformats.org/officeDocument/2006/relationships/font"/><Relationship Id="rId11" Target="fonts/font11.fntdata" Type="http://schemas.openxmlformats.org/officeDocument/2006/relationships/font"/><Relationship Id="rId12" Target="fonts/font12.fntdata" Type="http://schemas.openxmlformats.org/officeDocument/2006/relationships/font"/><Relationship Id="rId13" Target="fonts/font13.fntdata" Type="http://schemas.openxmlformats.org/officeDocument/2006/relationships/font"/><Relationship Id="rId14" Target="fonts/font14.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png" Type="http://schemas.openxmlformats.org/officeDocument/2006/relationships/image"/><Relationship Id="rId4" Target="../media/image5.svg" Type="http://schemas.openxmlformats.org/officeDocument/2006/relationships/image"/><Relationship Id="rId5" Target="../media/image6.png" Type="http://schemas.openxmlformats.org/officeDocument/2006/relationships/image"/><Relationship Id="rId6" Target="../media/image7.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8.jpeg" Type="http://schemas.openxmlformats.org/officeDocument/2006/relationships/image"/></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p:nvSpPr>
          <p:cNvPr name="TextBox 2" id="2"/>
          <p:cNvSpPr txBox="true"/>
          <p:nvPr/>
        </p:nvSpPr>
        <p:spPr>
          <a:xfrm rot="0">
            <a:off x="756000" y="678530"/>
            <a:ext cx="5669558" cy="1012190"/>
          </a:xfrm>
          <a:prstGeom prst="rect">
            <a:avLst/>
          </a:prstGeom>
        </p:spPr>
        <p:txBody>
          <a:bodyPr anchor="t" rtlCol="false" tIns="0" lIns="0" bIns="0" rIns="0">
            <a:spAutoFit/>
          </a:bodyPr>
          <a:lstStyle/>
          <a:p>
            <a:pPr algn="l">
              <a:lnSpc>
                <a:spcPts val="4060"/>
              </a:lnSpc>
            </a:pPr>
            <a:r>
              <a:rPr lang="en-US" sz="2900" b="true">
                <a:solidFill>
                  <a:srgbClr val="000000"/>
                </a:solidFill>
                <a:latin typeface="Canva Sans Bold"/>
                <a:ea typeface="Canva Sans Bold"/>
                <a:cs typeface="Canva Sans Bold"/>
                <a:sym typeface="Canva Sans Bold"/>
              </a:rPr>
              <a:t>Standortfakoren bestimmen Wirtschaftsräume</a:t>
            </a:r>
          </a:p>
        </p:txBody>
      </p:sp>
      <p:sp>
        <p:nvSpPr>
          <p:cNvPr name="TextBox 3" id="3"/>
          <p:cNvSpPr txBox="true"/>
          <p:nvPr/>
        </p:nvSpPr>
        <p:spPr>
          <a:xfrm rot="0">
            <a:off x="756000" y="1694508"/>
            <a:ext cx="6183285" cy="701675"/>
          </a:xfrm>
          <a:prstGeom prst="rect">
            <a:avLst/>
          </a:prstGeom>
        </p:spPr>
        <p:txBody>
          <a:bodyPr anchor="t" rtlCol="false" tIns="0" lIns="0" bIns="0" rIns="0">
            <a:spAutoFit/>
          </a:bodyPr>
          <a:lstStyle/>
          <a:p>
            <a:pPr algn="l">
              <a:lnSpc>
                <a:spcPts val="2800"/>
              </a:lnSpc>
            </a:pPr>
            <a:r>
              <a:rPr lang="en-US" sz="2000" b="true">
                <a:solidFill>
                  <a:srgbClr val="000000"/>
                </a:solidFill>
                <a:latin typeface="Canva Sans Bold"/>
                <a:ea typeface="Canva Sans Bold"/>
                <a:cs typeface="Canva Sans Bold"/>
                <a:sym typeface="Canva Sans Bold"/>
              </a:rPr>
              <a:t>Erkundung der lokalen Wirtschaftsräume</a:t>
            </a:r>
          </a:p>
          <a:p>
            <a:pPr algn="l">
              <a:lnSpc>
                <a:spcPts val="2800"/>
              </a:lnSpc>
            </a:pPr>
            <a:r>
              <a:rPr lang="en-US" sz="2000" b="true">
                <a:solidFill>
                  <a:srgbClr val="000000"/>
                </a:solidFill>
                <a:latin typeface="Canva Sans Bold"/>
                <a:ea typeface="Canva Sans Bold"/>
                <a:cs typeface="Canva Sans Bold"/>
                <a:sym typeface="Canva Sans Bold"/>
              </a:rPr>
              <a:t>Erdkunde, Klasse 5-6 </a:t>
            </a:r>
          </a:p>
        </p:txBody>
      </p:sp>
      <p:sp>
        <p:nvSpPr>
          <p:cNvPr name="TextBox 4" id="4"/>
          <p:cNvSpPr txBox="true"/>
          <p:nvPr/>
        </p:nvSpPr>
        <p:spPr>
          <a:xfrm rot="0">
            <a:off x="756000" y="2521617"/>
            <a:ext cx="1204912" cy="349250"/>
          </a:xfrm>
          <a:prstGeom prst="rect">
            <a:avLst/>
          </a:prstGeom>
        </p:spPr>
        <p:txBody>
          <a:bodyPr anchor="t" rtlCol="false" tIns="0" lIns="0" bIns="0" rIns="0">
            <a:spAutoFit/>
          </a:bodyPr>
          <a:lstStyle/>
          <a:p>
            <a:pPr algn="l">
              <a:lnSpc>
                <a:spcPts val="2800"/>
              </a:lnSpc>
            </a:pPr>
            <a:r>
              <a:rPr lang="en-US" sz="2000" b="true">
                <a:solidFill>
                  <a:srgbClr val="000000"/>
                </a:solidFill>
                <a:latin typeface="Canva Sans Bold"/>
                <a:ea typeface="Canva Sans Bold"/>
                <a:cs typeface="Canva Sans Bold"/>
                <a:sym typeface="Canva Sans Bold"/>
              </a:rPr>
              <a:t>Lernziele:</a:t>
            </a:r>
          </a:p>
        </p:txBody>
      </p:sp>
      <p:sp>
        <p:nvSpPr>
          <p:cNvPr name="TextBox 5" id="5"/>
          <p:cNvSpPr txBox="true"/>
          <p:nvPr/>
        </p:nvSpPr>
        <p:spPr>
          <a:xfrm rot="0">
            <a:off x="756000" y="2899442"/>
            <a:ext cx="6048000" cy="5789370"/>
          </a:xfrm>
          <a:prstGeom prst="rect">
            <a:avLst/>
          </a:prstGeom>
        </p:spPr>
        <p:txBody>
          <a:bodyPr anchor="t" rtlCol="false" tIns="0" lIns="0" bIns="0" rIns="0">
            <a:spAutoFit/>
          </a:bodyPr>
          <a:lstStyle/>
          <a:p>
            <a:pPr algn="l" marL="258444" indent="-129222" lvl="1">
              <a:lnSpc>
                <a:spcPts val="1675"/>
              </a:lnSpc>
              <a:buFont typeface="Arial"/>
              <a:buChar char="•"/>
            </a:pPr>
            <a:r>
              <a:rPr lang="en-US" sz="1197">
                <a:solidFill>
                  <a:srgbClr val="000000"/>
                </a:solidFill>
                <a:latin typeface="Canva Sans"/>
                <a:ea typeface="Canva Sans"/>
                <a:cs typeface="Canva Sans"/>
                <a:sym typeface="Canva Sans"/>
              </a:rPr>
              <a:t>Die Schüler:innen beschreiben die Bedeutung ausgewählter Standortfaktoren des primären, sekundären und tertiären Sektors (KLP, NRW, SI, IF3, SK1).</a:t>
            </a:r>
          </a:p>
          <a:p>
            <a:pPr algn="l" marL="258444" indent="-129222" lvl="1">
              <a:lnSpc>
                <a:spcPts val="1675"/>
              </a:lnSpc>
              <a:buFont typeface="Arial"/>
              <a:buChar char="•"/>
            </a:pPr>
            <a:r>
              <a:rPr lang="en-US" sz="1197">
                <a:solidFill>
                  <a:srgbClr val="000000"/>
                </a:solidFill>
                <a:latin typeface="Canva Sans"/>
                <a:ea typeface="Canva Sans"/>
                <a:cs typeface="Canva Sans"/>
                <a:sym typeface="Canva Sans"/>
              </a:rPr>
              <a:t>Die Schüler:innen beschreiben Wirtschaftsräume hinsichtlich standörtlicher Gegebenheiten und wirtschaftlicher Nutzung (KLP, NRW, SI, IF3, SK2).</a:t>
            </a:r>
          </a:p>
          <a:p>
            <a:pPr algn="l" marL="258444" indent="-129222" lvl="1">
              <a:lnSpc>
                <a:spcPts val="1675"/>
              </a:lnSpc>
              <a:buFont typeface="Arial"/>
              <a:buChar char="•"/>
            </a:pPr>
            <a:r>
              <a:rPr lang="en-US" sz="1197">
                <a:solidFill>
                  <a:srgbClr val="000000"/>
                </a:solidFill>
                <a:latin typeface="Canva Sans"/>
                <a:ea typeface="Canva Sans"/>
                <a:cs typeface="Canva Sans"/>
                <a:sym typeface="Canva Sans"/>
              </a:rPr>
              <a:t>Die Schüler:innen beurteilen vor dem Hintergrund standörtlicher Gegebenheiten die Eignung von Räumen für eine wirtschaftliche Nutzung (KLP, NRW, SI, IF3, UK1).</a:t>
            </a:r>
          </a:p>
          <a:p>
            <a:pPr algn="l" marL="258444" indent="-129222" lvl="1">
              <a:lnSpc>
                <a:spcPts val="1675"/>
              </a:lnSpc>
              <a:buFont typeface="Arial"/>
              <a:buChar char="•"/>
            </a:pPr>
            <a:r>
              <a:rPr lang="en-US" sz="1197">
                <a:solidFill>
                  <a:srgbClr val="000000"/>
                </a:solidFill>
                <a:latin typeface="Canva Sans"/>
                <a:ea typeface="Canva Sans"/>
                <a:cs typeface="Canva Sans"/>
                <a:sym typeface="Canva Sans"/>
              </a:rPr>
              <a:t>Die Schülerinnen und Schüler orientieren sich unmittelbar vor Ort und mittelbar mithilfe von Karten, Gradnetzangaben und mit web- bzw. GPS-basierten Anwendungen (KLP, NRW, SI, MK1). </a:t>
            </a:r>
          </a:p>
          <a:p>
            <a:pPr algn="l">
              <a:lnSpc>
                <a:spcPts val="1675"/>
              </a:lnSpc>
            </a:pPr>
          </a:p>
          <a:p>
            <a:pPr algn="l">
              <a:lnSpc>
                <a:spcPts val="1675"/>
              </a:lnSpc>
            </a:pPr>
          </a:p>
          <a:p>
            <a:pPr algn="l">
              <a:lnSpc>
                <a:spcPts val="2793"/>
              </a:lnSpc>
            </a:pPr>
            <a:r>
              <a:rPr lang="en-US" sz="1995" b="true">
                <a:solidFill>
                  <a:srgbClr val="000000"/>
                </a:solidFill>
                <a:latin typeface="Canva Sans Bold"/>
                <a:ea typeface="Canva Sans Bold"/>
                <a:cs typeface="Canva Sans Bold"/>
                <a:sym typeface="Canva Sans Bold"/>
              </a:rPr>
              <a:t>Beschreibung der Unterrichtseinheit: </a:t>
            </a:r>
          </a:p>
          <a:p>
            <a:pPr algn="just">
              <a:lnSpc>
                <a:spcPts val="1675"/>
              </a:lnSpc>
            </a:pPr>
            <a:r>
              <a:rPr lang="en-US" sz="1197">
                <a:solidFill>
                  <a:srgbClr val="000000"/>
                </a:solidFill>
                <a:latin typeface="Canva Sans"/>
                <a:ea typeface="Canva Sans"/>
                <a:cs typeface="Canva Sans"/>
                <a:sym typeface="Canva Sans"/>
              </a:rPr>
              <a:t>In dieser Unterrichtseinheit untersuchen die Schüler:innen den lokalen Wirtschaftsraum in der Umgebung ihrer Schule hinsichtlich standörtlicher Gegebenheiten und dessen wirtschaftlichen Nutzung. Dabei bewegen sich die Teilnehmenden selbstständig in Kleingruppen auf einer festgelegten Route. Mithilfe der GeoGami-App werden Stationen angesteuert, die auf einer digitalen Karte verzeichnet sind. </a:t>
            </a:r>
          </a:p>
          <a:p>
            <a:pPr algn="just">
              <a:lnSpc>
                <a:spcPts val="1675"/>
              </a:lnSpc>
            </a:pPr>
            <a:r>
              <a:rPr lang="en-US" sz="1197">
                <a:solidFill>
                  <a:srgbClr val="000000"/>
                </a:solidFill>
                <a:latin typeface="Canva Sans"/>
                <a:ea typeface="Canva Sans"/>
                <a:cs typeface="Canva Sans"/>
                <a:sym typeface="Canva Sans"/>
              </a:rPr>
              <a:t>An jeder Station bearbeiten die Schüler:innen eine kleine Interaktion, wie z.B. eine Multiple-Choice-Frage, eine Fotocollage, usw., welche die Verknüpfung der zuvor in der Unterrichtsreihe erarbeiteten Inhalte zur Bedeutung von ausgewählten Standortfaktoren mit dem Realraum fördert. </a:t>
            </a:r>
          </a:p>
          <a:p>
            <a:pPr algn="just">
              <a:lnSpc>
                <a:spcPts val="1675"/>
              </a:lnSpc>
              <a:spcBef>
                <a:spcPct val="0"/>
              </a:spcBef>
            </a:pPr>
            <a:r>
              <a:rPr lang="en-US" sz="1197">
                <a:solidFill>
                  <a:srgbClr val="000000"/>
                </a:solidFill>
                <a:latin typeface="Canva Sans"/>
                <a:ea typeface="Canva Sans"/>
                <a:cs typeface="Canva Sans"/>
                <a:sym typeface="Canva Sans"/>
              </a:rPr>
              <a:t>Im Anschluss an die Durchführung des Unterrichtsganges fassen die Schüler:innen mithilfe des bereitgestellten Materials ihre Erkenntnisse zusammen und sichern diese. Zusätzlich findet fragengeleitet eine Reflexion der Methodenkompetenz hinsichtlich der Orientierung mit web- bzw. GPS-basierten Anwendungen statt. </a:t>
            </a:r>
          </a:p>
        </p:txBody>
      </p:sp>
      <p:sp>
        <p:nvSpPr>
          <p:cNvPr name="TextBox 6" id="6"/>
          <p:cNvSpPr txBox="true"/>
          <p:nvPr/>
        </p:nvSpPr>
        <p:spPr>
          <a:xfrm rot="0">
            <a:off x="6804000" y="9888375"/>
            <a:ext cx="152400" cy="200025"/>
          </a:xfrm>
          <a:prstGeom prst="rect">
            <a:avLst/>
          </a:prstGeom>
        </p:spPr>
        <p:txBody>
          <a:bodyPr anchor="t" rtlCol="false" tIns="0" lIns="0" bIns="0" rIns="0" wrap="none">
            <a:spAutoFit/>
          </a:bodyPr>
          <a:lstStyle/>
          <a:p>
            <a:pPr algn="ctr">
              <a:lnSpc>
                <a:spcPts val="2800"/>
              </a:lnSpc>
              <a:spcBef>
                <a:spcPct val="0"/>
              </a:spcBef>
            </a:pPr>
            <a:r>
              <a:rPr lang="en-US" sz="2000">
                <a:solidFill>
                  <a:srgbClr val="000000"/>
                </a:solidFill>
                <a:latin typeface="Canva Sans"/>
                <a:ea typeface="Canva Sans"/>
                <a:cs typeface="Canva Sans"/>
                <a:sym typeface="Canva Sans"/>
              </a:rPr>
              <a:t>1</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rot="0">
            <a:off x="0" y="341415"/>
            <a:ext cx="7560000" cy="2268000"/>
          </a:xfrm>
          <a:prstGeom prst="rect">
            <a:avLst/>
          </a:prstGeom>
          <a:solidFill>
            <a:srgbClr val="FFFFFF"/>
          </a:solidFill>
        </p:spPr>
      </p:sp>
      <p:grpSp>
        <p:nvGrpSpPr>
          <p:cNvPr name="Group 3" id="3"/>
          <p:cNvGrpSpPr/>
          <p:nvPr/>
        </p:nvGrpSpPr>
        <p:grpSpPr>
          <a:xfrm rot="0">
            <a:off x="5329800" y="0"/>
            <a:ext cx="2192400" cy="2571615"/>
            <a:chOff x="0" y="0"/>
            <a:chExt cx="2709333" cy="3177961"/>
          </a:xfrm>
        </p:grpSpPr>
        <p:sp>
          <p:nvSpPr>
            <p:cNvPr name="Freeform 4" id="4"/>
            <p:cNvSpPr/>
            <p:nvPr/>
          </p:nvSpPr>
          <p:spPr>
            <a:xfrm flipH="false" flipV="false" rot="0">
              <a:off x="0" y="0"/>
              <a:ext cx="2709333" cy="3177961"/>
            </a:xfrm>
            <a:custGeom>
              <a:avLst/>
              <a:gdLst/>
              <a:ahLst/>
              <a:cxnLst/>
              <a:rect r="r" b="b" t="t" l="l"/>
              <a:pathLst>
                <a:path h="3177961" w="2709333">
                  <a:moveTo>
                    <a:pt x="105938" y="0"/>
                  </a:moveTo>
                  <a:lnTo>
                    <a:pt x="2603396" y="0"/>
                  </a:lnTo>
                  <a:cubicBezTo>
                    <a:pt x="2631492" y="0"/>
                    <a:pt x="2658438" y="11161"/>
                    <a:pt x="2678305" y="31028"/>
                  </a:cubicBezTo>
                  <a:cubicBezTo>
                    <a:pt x="2698172" y="50896"/>
                    <a:pt x="2709333" y="77841"/>
                    <a:pt x="2709333" y="105938"/>
                  </a:cubicBezTo>
                  <a:lnTo>
                    <a:pt x="2709333" y="3072024"/>
                  </a:lnTo>
                  <a:cubicBezTo>
                    <a:pt x="2709333" y="3100120"/>
                    <a:pt x="2698172" y="3127066"/>
                    <a:pt x="2678305" y="3146933"/>
                  </a:cubicBezTo>
                  <a:cubicBezTo>
                    <a:pt x="2658438" y="3166800"/>
                    <a:pt x="2631492" y="3177961"/>
                    <a:pt x="2603396" y="3177961"/>
                  </a:cubicBezTo>
                  <a:lnTo>
                    <a:pt x="105938" y="3177961"/>
                  </a:lnTo>
                  <a:cubicBezTo>
                    <a:pt x="77841" y="3177961"/>
                    <a:pt x="50896" y="3166800"/>
                    <a:pt x="31028" y="3146933"/>
                  </a:cubicBezTo>
                  <a:cubicBezTo>
                    <a:pt x="11161" y="3127066"/>
                    <a:pt x="0" y="3100120"/>
                    <a:pt x="0" y="3072024"/>
                  </a:cubicBezTo>
                  <a:lnTo>
                    <a:pt x="0" y="105938"/>
                  </a:lnTo>
                  <a:cubicBezTo>
                    <a:pt x="0" y="77841"/>
                    <a:pt x="11161" y="50896"/>
                    <a:pt x="31028" y="31028"/>
                  </a:cubicBezTo>
                  <a:cubicBezTo>
                    <a:pt x="50896" y="11161"/>
                    <a:pt x="77841" y="0"/>
                    <a:pt x="105938" y="0"/>
                  </a:cubicBezTo>
                  <a:close/>
                </a:path>
              </a:pathLst>
            </a:custGeom>
            <a:solidFill>
              <a:srgbClr val="D9D9D9"/>
            </a:solidFill>
            <a:ln cap="rnd">
              <a:noFill/>
              <a:prstDash val="solid"/>
              <a:round/>
            </a:ln>
          </p:spPr>
        </p:sp>
        <p:sp>
          <p:nvSpPr>
            <p:cNvPr name="TextBox 5" id="5"/>
            <p:cNvSpPr txBox="true"/>
            <p:nvPr/>
          </p:nvSpPr>
          <p:spPr>
            <a:xfrm>
              <a:off x="0" y="-285750"/>
              <a:ext cx="2709333" cy="3463711"/>
            </a:xfrm>
            <a:prstGeom prst="rect">
              <a:avLst/>
            </a:prstGeom>
          </p:spPr>
          <p:txBody>
            <a:bodyPr anchor="ctr" rtlCol="false" tIns="50800" lIns="50800" bIns="50800" rIns="50800"/>
            <a:lstStyle/>
            <a:p>
              <a:pPr algn="ctr" marL="0" indent="0" lvl="0">
                <a:lnSpc>
                  <a:spcPts val="20932"/>
                </a:lnSpc>
                <a:spcBef>
                  <a:spcPct val="0"/>
                </a:spcBef>
              </a:pPr>
            </a:p>
          </p:txBody>
        </p:sp>
      </p:grpSp>
      <p:grpSp>
        <p:nvGrpSpPr>
          <p:cNvPr name="Group 6" id="6"/>
          <p:cNvGrpSpPr/>
          <p:nvPr/>
        </p:nvGrpSpPr>
        <p:grpSpPr>
          <a:xfrm rot="0">
            <a:off x="37800" y="1966815"/>
            <a:ext cx="5254200" cy="604800"/>
            <a:chOff x="0" y="0"/>
            <a:chExt cx="6276622" cy="722489"/>
          </a:xfrm>
        </p:grpSpPr>
        <p:sp>
          <p:nvSpPr>
            <p:cNvPr name="Freeform 7" id="7"/>
            <p:cNvSpPr/>
            <p:nvPr/>
          </p:nvSpPr>
          <p:spPr>
            <a:xfrm flipH="false" flipV="false" rot="0">
              <a:off x="0" y="0"/>
              <a:ext cx="6276622" cy="722489"/>
            </a:xfrm>
            <a:custGeom>
              <a:avLst/>
              <a:gdLst/>
              <a:ahLst/>
              <a:cxnLst/>
              <a:rect r="r" b="b" t="t" l="l"/>
              <a:pathLst>
                <a:path h="722489" w="6276622">
                  <a:moveTo>
                    <a:pt x="44204" y="0"/>
                  </a:moveTo>
                  <a:lnTo>
                    <a:pt x="6232418" y="0"/>
                  </a:lnTo>
                  <a:cubicBezTo>
                    <a:pt x="6256831" y="0"/>
                    <a:pt x="6276622" y="19791"/>
                    <a:pt x="6276622" y="44204"/>
                  </a:cubicBezTo>
                  <a:lnTo>
                    <a:pt x="6276622" y="678285"/>
                  </a:lnTo>
                  <a:cubicBezTo>
                    <a:pt x="6276622" y="702698"/>
                    <a:pt x="6256831" y="722489"/>
                    <a:pt x="6232418" y="722489"/>
                  </a:cubicBezTo>
                  <a:lnTo>
                    <a:pt x="44204" y="722489"/>
                  </a:lnTo>
                  <a:cubicBezTo>
                    <a:pt x="19791" y="722489"/>
                    <a:pt x="0" y="702698"/>
                    <a:pt x="0" y="678285"/>
                  </a:cubicBezTo>
                  <a:lnTo>
                    <a:pt x="0" y="44204"/>
                  </a:lnTo>
                  <a:cubicBezTo>
                    <a:pt x="0" y="19791"/>
                    <a:pt x="19791" y="0"/>
                    <a:pt x="44204" y="0"/>
                  </a:cubicBezTo>
                  <a:close/>
                </a:path>
              </a:pathLst>
            </a:custGeom>
            <a:solidFill>
              <a:srgbClr val="000000"/>
            </a:solidFill>
          </p:spPr>
        </p:sp>
        <p:sp>
          <p:nvSpPr>
            <p:cNvPr name="TextBox 8" id="8"/>
            <p:cNvSpPr txBox="true"/>
            <p:nvPr/>
          </p:nvSpPr>
          <p:spPr>
            <a:xfrm>
              <a:off x="0" y="-19050"/>
              <a:ext cx="6276622" cy="741539"/>
            </a:xfrm>
            <a:prstGeom prst="rect">
              <a:avLst/>
            </a:prstGeom>
          </p:spPr>
          <p:txBody>
            <a:bodyPr anchor="ctr" rtlCol="false" tIns="50800" lIns="50800" bIns="50800" rIns="50800"/>
            <a:lstStyle/>
            <a:p>
              <a:pPr algn="ctr">
                <a:lnSpc>
                  <a:spcPts val="1540"/>
                </a:lnSpc>
                <a:spcBef>
                  <a:spcPct val="0"/>
                </a:spcBef>
              </a:pPr>
            </a:p>
          </p:txBody>
        </p:sp>
      </p:grpSp>
      <p:grpSp>
        <p:nvGrpSpPr>
          <p:cNvPr name="Group 9" id="9"/>
          <p:cNvGrpSpPr/>
          <p:nvPr/>
        </p:nvGrpSpPr>
        <p:grpSpPr>
          <a:xfrm rot="0">
            <a:off x="37800" y="0"/>
            <a:ext cx="5254200" cy="1929015"/>
            <a:chOff x="0" y="0"/>
            <a:chExt cx="6276622" cy="2304385"/>
          </a:xfrm>
        </p:grpSpPr>
        <p:sp>
          <p:nvSpPr>
            <p:cNvPr name="Freeform 10" id="10"/>
            <p:cNvSpPr/>
            <p:nvPr/>
          </p:nvSpPr>
          <p:spPr>
            <a:xfrm flipH="false" flipV="false" rot="0">
              <a:off x="0" y="0"/>
              <a:ext cx="6276622" cy="2304385"/>
            </a:xfrm>
            <a:custGeom>
              <a:avLst/>
              <a:gdLst/>
              <a:ahLst/>
              <a:cxnLst/>
              <a:rect r="r" b="b" t="t" l="l"/>
              <a:pathLst>
                <a:path h="2304385" w="6276622">
                  <a:moveTo>
                    <a:pt x="44204" y="0"/>
                  </a:moveTo>
                  <a:lnTo>
                    <a:pt x="6232418" y="0"/>
                  </a:lnTo>
                  <a:cubicBezTo>
                    <a:pt x="6256831" y="0"/>
                    <a:pt x="6276622" y="19791"/>
                    <a:pt x="6276622" y="44204"/>
                  </a:cubicBezTo>
                  <a:lnTo>
                    <a:pt x="6276622" y="2260181"/>
                  </a:lnTo>
                  <a:cubicBezTo>
                    <a:pt x="6276622" y="2284594"/>
                    <a:pt x="6256831" y="2304385"/>
                    <a:pt x="6232418" y="2304385"/>
                  </a:cubicBezTo>
                  <a:lnTo>
                    <a:pt x="44204" y="2304385"/>
                  </a:lnTo>
                  <a:cubicBezTo>
                    <a:pt x="19791" y="2304385"/>
                    <a:pt x="0" y="2284594"/>
                    <a:pt x="0" y="2260181"/>
                  </a:cubicBezTo>
                  <a:lnTo>
                    <a:pt x="0" y="44204"/>
                  </a:lnTo>
                  <a:cubicBezTo>
                    <a:pt x="0" y="19791"/>
                    <a:pt x="19791" y="0"/>
                    <a:pt x="44204" y="0"/>
                  </a:cubicBezTo>
                  <a:close/>
                </a:path>
              </a:pathLst>
            </a:custGeom>
            <a:solidFill>
              <a:srgbClr val="A6D9F6"/>
            </a:solidFill>
          </p:spPr>
        </p:sp>
        <p:sp>
          <p:nvSpPr>
            <p:cNvPr name="TextBox 11" id="11"/>
            <p:cNvSpPr txBox="true"/>
            <p:nvPr/>
          </p:nvSpPr>
          <p:spPr>
            <a:xfrm>
              <a:off x="0" y="-19050"/>
              <a:ext cx="6276622" cy="2323435"/>
            </a:xfrm>
            <a:prstGeom prst="rect">
              <a:avLst/>
            </a:prstGeom>
          </p:spPr>
          <p:txBody>
            <a:bodyPr anchor="ctr" rtlCol="false" tIns="50800" lIns="50800" bIns="50800" rIns="50800"/>
            <a:lstStyle/>
            <a:p>
              <a:pPr algn="ctr" marL="237491" indent="-118745" lvl="1">
                <a:lnSpc>
                  <a:spcPts val="1540"/>
                </a:lnSpc>
                <a:buFont typeface="Arial"/>
                <a:buChar char="•"/>
              </a:pPr>
            </a:p>
          </p:txBody>
        </p:sp>
      </p:grpSp>
      <p:sp>
        <p:nvSpPr>
          <p:cNvPr name="Freeform 12" id="12"/>
          <p:cNvSpPr/>
          <p:nvPr/>
        </p:nvSpPr>
        <p:spPr>
          <a:xfrm flipH="false" flipV="false" rot="0">
            <a:off x="290967" y="453600"/>
            <a:ext cx="302400" cy="302400"/>
          </a:xfrm>
          <a:custGeom>
            <a:avLst/>
            <a:gdLst/>
            <a:ahLst/>
            <a:cxnLst/>
            <a:rect r="r" b="b" t="t" l="l"/>
            <a:pathLst>
              <a:path h="302400" w="302400">
                <a:moveTo>
                  <a:pt x="0" y="0"/>
                </a:moveTo>
                <a:lnTo>
                  <a:pt x="302400" y="0"/>
                </a:lnTo>
                <a:lnTo>
                  <a:pt x="302400" y="302400"/>
                </a:lnTo>
                <a:lnTo>
                  <a:pt x="0" y="3024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Freeform 13" id="13"/>
          <p:cNvSpPr/>
          <p:nvPr/>
        </p:nvSpPr>
        <p:spPr>
          <a:xfrm flipH="false" flipV="false" rot="0">
            <a:off x="5454540" y="341415"/>
            <a:ext cx="2067660" cy="1946803"/>
          </a:xfrm>
          <a:custGeom>
            <a:avLst/>
            <a:gdLst/>
            <a:ahLst/>
            <a:cxnLst/>
            <a:rect r="r" b="b" t="t" l="l"/>
            <a:pathLst>
              <a:path h="1946803" w="2067660">
                <a:moveTo>
                  <a:pt x="0" y="0"/>
                </a:moveTo>
                <a:lnTo>
                  <a:pt x="2067660" y="0"/>
                </a:lnTo>
                <a:lnTo>
                  <a:pt x="2067660" y="1946803"/>
                </a:lnTo>
                <a:lnTo>
                  <a:pt x="0" y="1946803"/>
                </a:lnTo>
                <a:lnTo>
                  <a:pt x="0" y="0"/>
                </a:lnTo>
                <a:close/>
              </a:path>
            </a:pathLst>
          </a:custGeom>
          <a:blipFill>
            <a:blip r:embed="rId4"/>
            <a:stretch>
              <a:fillRect l="0" t="-16274" r="-331256" b="-45752"/>
            </a:stretch>
          </a:blipFill>
        </p:spPr>
      </p:sp>
      <p:grpSp>
        <p:nvGrpSpPr>
          <p:cNvPr name="Group 14" id="14"/>
          <p:cNvGrpSpPr/>
          <p:nvPr/>
        </p:nvGrpSpPr>
        <p:grpSpPr>
          <a:xfrm rot="0">
            <a:off x="756000" y="8035917"/>
            <a:ext cx="6048000" cy="1951793"/>
            <a:chOff x="0" y="0"/>
            <a:chExt cx="2167467" cy="699479"/>
          </a:xfrm>
        </p:grpSpPr>
        <p:sp>
          <p:nvSpPr>
            <p:cNvPr name="Freeform 15" id="15"/>
            <p:cNvSpPr/>
            <p:nvPr/>
          </p:nvSpPr>
          <p:spPr>
            <a:xfrm flipH="false" flipV="false" rot="0">
              <a:off x="0" y="0"/>
              <a:ext cx="2167467" cy="699479"/>
            </a:xfrm>
            <a:custGeom>
              <a:avLst/>
              <a:gdLst/>
              <a:ahLst/>
              <a:cxnLst/>
              <a:rect r="r" b="b" t="t" l="l"/>
              <a:pathLst>
                <a:path h="699479" w="2167467">
                  <a:moveTo>
                    <a:pt x="47363" y="0"/>
                  </a:moveTo>
                  <a:lnTo>
                    <a:pt x="2120104" y="0"/>
                  </a:lnTo>
                  <a:cubicBezTo>
                    <a:pt x="2146262" y="0"/>
                    <a:pt x="2167467" y="21205"/>
                    <a:pt x="2167467" y="47363"/>
                  </a:cubicBezTo>
                  <a:lnTo>
                    <a:pt x="2167467" y="652116"/>
                  </a:lnTo>
                  <a:cubicBezTo>
                    <a:pt x="2167467" y="664677"/>
                    <a:pt x="2162477" y="676724"/>
                    <a:pt x="2153595" y="685606"/>
                  </a:cubicBezTo>
                  <a:cubicBezTo>
                    <a:pt x="2144712" y="694489"/>
                    <a:pt x="2132665" y="699479"/>
                    <a:pt x="2120104" y="699479"/>
                  </a:cubicBezTo>
                  <a:lnTo>
                    <a:pt x="47363" y="699479"/>
                  </a:lnTo>
                  <a:cubicBezTo>
                    <a:pt x="21205" y="699479"/>
                    <a:pt x="0" y="678274"/>
                    <a:pt x="0" y="652116"/>
                  </a:cubicBezTo>
                  <a:lnTo>
                    <a:pt x="0" y="47363"/>
                  </a:lnTo>
                  <a:cubicBezTo>
                    <a:pt x="0" y="21205"/>
                    <a:pt x="21205" y="0"/>
                    <a:pt x="47363" y="0"/>
                  </a:cubicBezTo>
                  <a:close/>
                </a:path>
              </a:pathLst>
            </a:custGeom>
            <a:solidFill>
              <a:srgbClr val="A6D9F6"/>
            </a:solidFill>
          </p:spPr>
        </p:sp>
        <p:sp>
          <p:nvSpPr>
            <p:cNvPr name="TextBox 16" id="16"/>
            <p:cNvSpPr txBox="true"/>
            <p:nvPr/>
          </p:nvSpPr>
          <p:spPr>
            <a:xfrm>
              <a:off x="0" y="-28575"/>
              <a:ext cx="2167467" cy="728054"/>
            </a:xfrm>
            <a:prstGeom prst="rect">
              <a:avLst/>
            </a:prstGeom>
          </p:spPr>
          <p:txBody>
            <a:bodyPr anchor="t" rtlCol="false" tIns="203200" lIns="203200" bIns="203200" rIns="203200"/>
            <a:lstStyle/>
            <a:p>
              <a:pPr algn="l">
                <a:lnSpc>
                  <a:spcPts val="1959"/>
                </a:lnSpc>
              </a:pPr>
              <a:r>
                <a:rPr lang="en-US" sz="1399" spc="30" b="true">
                  <a:solidFill>
                    <a:srgbClr val="000000"/>
                  </a:solidFill>
                  <a:latin typeface="Canva Sans Bold"/>
                  <a:ea typeface="Canva Sans Bold"/>
                  <a:cs typeface="Canva Sans Bold"/>
                  <a:sym typeface="Canva Sans Bold"/>
                </a:rPr>
                <a:t>Tipps: </a:t>
              </a:r>
            </a:p>
            <a:p>
              <a:pPr algn="l">
                <a:lnSpc>
                  <a:spcPts val="1819"/>
                </a:lnSpc>
              </a:pPr>
              <a:r>
                <a:rPr lang="en-US" sz="1299" spc="28">
                  <a:solidFill>
                    <a:srgbClr val="000000"/>
                  </a:solidFill>
                  <a:latin typeface="Canva Sans"/>
                  <a:ea typeface="Canva Sans"/>
                  <a:cs typeface="Canva Sans"/>
                  <a:sym typeface="Canva Sans"/>
                </a:rPr>
                <a:t>Mögliche Standortfaktoren: </a:t>
              </a:r>
            </a:p>
            <a:p>
              <a:pPr algn="l">
                <a:lnSpc>
                  <a:spcPts val="1819"/>
                </a:lnSpc>
              </a:pPr>
              <a:r>
                <a:rPr lang="en-US" sz="1299" spc="28">
                  <a:solidFill>
                    <a:srgbClr val="000000"/>
                  </a:solidFill>
                  <a:latin typeface="Canva Sans"/>
                  <a:ea typeface="Canva Sans"/>
                  <a:cs typeface="Canva Sans"/>
                  <a:sym typeface="Canva Sans"/>
                </a:rPr>
                <a:t>gute Verkehrswege, fruchtbarer Boden, Nähe zu Kunden, moderne Infrastruktur, verfügbare Arbeitskräfte, günstiges Klima, Nähe zu Wasserquellen, stabiles Internet, viel Platz, attraktive Lage, Nähe zu Rohstoffen, gute Erreichbarkeit, ausreichend Energie, Nähe zu Absatzmärkten</a:t>
              </a:r>
            </a:p>
          </p:txBody>
        </p:sp>
      </p:grpSp>
      <p:graphicFrame>
        <p:nvGraphicFramePr>
          <p:cNvPr name="Table 17" id="17"/>
          <p:cNvGraphicFramePr>
            <a:graphicFrameLocks noGrp="true"/>
          </p:cNvGraphicFramePr>
          <p:nvPr/>
        </p:nvGraphicFramePr>
        <p:xfrm>
          <a:off x="793800" y="4636040"/>
          <a:ext cx="6010200" cy="3210749"/>
        </p:xfrm>
        <a:graphic>
          <a:graphicData uri="http://schemas.openxmlformats.org/drawingml/2006/table">
            <a:tbl>
              <a:tblPr/>
              <a:tblGrid>
                <a:gridCol w="1876999"/>
                <a:gridCol w="1876999"/>
                <a:gridCol w="2256201"/>
              </a:tblGrid>
              <a:tr h="857399">
                <a:tc>
                  <a:txBody>
                    <a:bodyPr anchor="t" rtlCol="false"/>
                    <a:lstStyle/>
                    <a:p>
                      <a:pPr algn="ctr">
                        <a:lnSpc>
                          <a:spcPts val="1540"/>
                        </a:lnSpc>
                        <a:defRPr/>
                      </a:pPr>
                      <a:r>
                        <a:rPr lang="en-US" sz="1100" b="true">
                          <a:solidFill>
                            <a:srgbClr val="FFFFFF"/>
                          </a:solidFill>
                          <a:latin typeface="Canva Sans Bold"/>
                          <a:ea typeface="Canva Sans Bold"/>
                          <a:cs typeface="Canva Sans Bold"/>
                          <a:sym typeface="Canva Sans Bold"/>
                        </a:rPr>
                        <a:t>primärer Sektor (Landwirtschaft, Bergbau)</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191919"/>
                    </a:solidFill>
                  </a:tcPr>
                </a:tc>
                <a:tc>
                  <a:txBody>
                    <a:bodyPr anchor="t" rtlCol="false"/>
                    <a:lstStyle/>
                    <a:p>
                      <a:pPr algn="ctr">
                        <a:lnSpc>
                          <a:spcPts val="1540"/>
                        </a:lnSpc>
                        <a:defRPr/>
                      </a:pPr>
                      <a:r>
                        <a:rPr lang="en-US" sz="1100" b="true">
                          <a:solidFill>
                            <a:srgbClr val="FFFFFF"/>
                          </a:solidFill>
                          <a:latin typeface="Canva Sans Bold"/>
                          <a:ea typeface="Canva Sans Bold"/>
                          <a:cs typeface="Canva Sans Bold"/>
                          <a:sym typeface="Canva Sans Bold"/>
                        </a:rPr>
                        <a:t>sekundärer Sektor (Industrie und Handwerk)</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191919"/>
                    </a:solidFill>
                  </a:tcPr>
                </a:tc>
                <a:tc>
                  <a:txBody>
                    <a:bodyPr anchor="t" rtlCol="false"/>
                    <a:lstStyle/>
                    <a:p>
                      <a:pPr algn="ctr">
                        <a:lnSpc>
                          <a:spcPts val="1540"/>
                        </a:lnSpc>
                        <a:defRPr/>
                      </a:pPr>
                      <a:r>
                        <a:rPr lang="en-US" sz="1100" b="true">
                          <a:solidFill>
                            <a:srgbClr val="FFFFFF"/>
                          </a:solidFill>
                          <a:latin typeface="Canva Sans Bold"/>
                          <a:ea typeface="Canva Sans Bold"/>
                          <a:cs typeface="Canva Sans Bold"/>
                          <a:sym typeface="Canva Sans Bold"/>
                        </a:rPr>
                        <a:t>tertiärer Sektor (Dienstleitungen)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191919"/>
                    </a:solidFill>
                  </a:tcPr>
                </a:tc>
              </a:tr>
              <a:tr h="469511">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72409">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72409">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511">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511">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18" id="18"/>
          <p:cNvSpPr txBox="true"/>
          <p:nvPr/>
        </p:nvSpPr>
        <p:spPr>
          <a:xfrm rot="0">
            <a:off x="793800" y="493152"/>
            <a:ext cx="4221000" cy="1018263"/>
          </a:xfrm>
          <a:prstGeom prst="rect">
            <a:avLst/>
          </a:prstGeom>
        </p:spPr>
        <p:txBody>
          <a:bodyPr anchor="t" rtlCol="false" tIns="0" lIns="0" bIns="0" rIns="0">
            <a:spAutoFit/>
          </a:bodyPr>
          <a:lstStyle/>
          <a:p>
            <a:pPr algn="l">
              <a:lnSpc>
                <a:spcPts val="4045"/>
              </a:lnSpc>
            </a:pPr>
            <a:r>
              <a:rPr lang="en-US" sz="3678" spc="-55" b="true">
                <a:solidFill>
                  <a:srgbClr val="000000"/>
                </a:solidFill>
                <a:latin typeface="Canva Sans Medium"/>
                <a:ea typeface="Canva Sans Medium"/>
                <a:cs typeface="Canva Sans Medium"/>
                <a:sym typeface="Canva Sans Medium"/>
              </a:rPr>
              <a:t>Standortfaktoren in meiner Stadt </a:t>
            </a:r>
          </a:p>
        </p:txBody>
      </p:sp>
      <p:sp>
        <p:nvSpPr>
          <p:cNvPr name="TextBox 19" id="19"/>
          <p:cNvSpPr txBox="true"/>
          <p:nvPr/>
        </p:nvSpPr>
        <p:spPr>
          <a:xfrm rot="0">
            <a:off x="793800" y="2127479"/>
            <a:ext cx="3910852" cy="331097"/>
          </a:xfrm>
          <a:prstGeom prst="rect">
            <a:avLst/>
          </a:prstGeom>
        </p:spPr>
        <p:txBody>
          <a:bodyPr anchor="t" rtlCol="false" tIns="0" lIns="0" bIns="0" rIns="0">
            <a:spAutoFit/>
          </a:bodyPr>
          <a:lstStyle/>
          <a:p>
            <a:pPr algn="l" marL="0" indent="0" lvl="0">
              <a:lnSpc>
                <a:spcPts val="2535"/>
              </a:lnSpc>
            </a:pPr>
            <a:r>
              <a:rPr lang="en-US" sz="2535" spc="101">
                <a:solidFill>
                  <a:srgbClr val="A6D9F6"/>
                </a:solidFill>
                <a:latin typeface="TT Interphases"/>
                <a:ea typeface="TT Interphases"/>
                <a:cs typeface="TT Interphases"/>
                <a:sym typeface="TT Interphases"/>
              </a:rPr>
              <a:t>(KLASSE 5-6)</a:t>
            </a:r>
          </a:p>
        </p:txBody>
      </p:sp>
      <p:sp>
        <p:nvSpPr>
          <p:cNvPr name="TextBox 20" id="20"/>
          <p:cNvSpPr txBox="true"/>
          <p:nvPr/>
        </p:nvSpPr>
        <p:spPr>
          <a:xfrm rot="0">
            <a:off x="756000" y="2868835"/>
            <a:ext cx="6048000" cy="1614805"/>
          </a:xfrm>
          <a:prstGeom prst="rect">
            <a:avLst/>
          </a:prstGeom>
        </p:spPr>
        <p:txBody>
          <a:bodyPr anchor="t" rtlCol="false" tIns="0" lIns="0" bIns="0" rIns="0">
            <a:spAutoFit/>
          </a:bodyPr>
          <a:lstStyle/>
          <a:p>
            <a:pPr algn="just">
              <a:lnSpc>
                <a:spcPts val="1819"/>
              </a:lnSpc>
            </a:pPr>
            <a:r>
              <a:rPr lang="en-US" sz="1299">
                <a:solidFill>
                  <a:srgbClr val="000000"/>
                </a:solidFill>
                <a:latin typeface="TT Interphases"/>
                <a:ea typeface="TT Interphases"/>
                <a:cs typeface="TT Interphases"/>
                <a:sym typeface="TT Interphases"/>
              </a:rPr>
              <a:t>Wenn ein Unternehmen einen neuen Ort für seine Arbeit sucht, spielt der </a:t>
            </a:r>
            <a:r>
              <a:rPr lang="en-US" sz="1299">
                <a:solidFill>
                  <a:srgbClr val="000000"/>
                </a:solidFill>
                <a:latin typeface="TT Interphases"/>
                <a:ea typeface="TT Interphases"/>
                <a:cs typeface="TT Interphases"/>
                <a:sym typeface="TT Interphases"/>
              </a:rPr>
              <a:t>Standort eine wichtige Rolle. Je nach Branche – also ob Landwirtschaft, Industrie oder Dienstleistung – sind andere Dinge wichtig. </a:t>
            </a:r>
          </a:p>
          <a:p>
            <a:pPr algn="just">
              <a:lnSpc>
                <a:spcPts val="1819"/>
              </a:lnSpc>
            </a:pPr>
          </a:p>
          <a:p>
            <a:pPr algn="just">
              <a:lnSpc>
                <a:spcPts val="1959"/>
              </a:lnSpc>
            </a:pPr>
            <a:r>
              <a:rPr lang="en-US" sz="1399" b="true">
                <a:solidFill>
                  <a:srgbClr val="000000"/>
                </a:solidFill>
                <a:latin typeface="TT Interphases Bold"/>
                <a:ea typeface="TT Interphases Bold"/>
                <a:cs typeface="TT Interphases Bold"/>
                <a:sym typeface="TT Interphases Bold"/>
              </a:rPr>
              <a:t>Aufgabe:</a:t>
            </a:r>
            <a:r>
              <a:rPr lang="en-US" sz="1399">
                <a:solidFill>
                  <a:srgbClr val="000000"/>
                </a:solidFill>
                <a:latin typeface="TT Interphases"/>
                <a:ea typeface="TT Interphases"/>
                <a:cs typeface="TT Interphases"/>
                <a:sym typeface="TT Interphases"/>
              </a:rPr>
              <a:t> </a:t>
            </a:r>
          </a:p>
          <a:p>
            <a:pPr algn="just">
              <a:lnSpc>
                <a:spcPts val="1819"/>
              </a:lnSpc>
            </a:pPr>
            <a:r>
              <a:rPr lang="en-US" sz="1299" b="true">
                <a:solidFill>
                  <a:srgbClr val="000000"/>
                </a:solidFill>
                <a:latin typeface="TT Interphases Bold"/>
                <a:ea typeface="TT Interphases Bold"/>
                <a:cs typeface="TT Interphases Bold"/>
                <a:sym typeface="TT Interphases Bold"/>
              </a:rPr>
              <a:t>Benennt</a:t>
            </a:r>
            <a:r>
              <a:rPr lang="en-US" sz="1299">
                <a:solidFill>
                  <a:srgbClr val="000000"/>
                </a:solidFill>
                <a:latin typeface="TT Interphases"/>
                <a:ea typeface="TT Interphases"/>
                <a:cs typeface="TT Interphases"/>
                <a:sym typeface="TT Interphases"/>
              </a:rPr>
              <a:t> die Standortfaktoren nach den Wirtschaftssektoren in der Tabelle. Nutzt dazu auch gerne den Tipp-Kasten. </a:t>
            </a:r>
          </a:p>
        </p:txBody>
      </p:sp>
      <p:sp>
        <p:nvSpPr>
          <p:cNvPr name="TextBox 21" id="21"/>
          <p:cNvSpPr txBox="true"/>
          <p:nvPr/>
        </p:nvSpPr>
        <p:spPr>
          <a:xfrm rot="0">
            <a:off x="6804000" y="9888375"/>
            <a:ext cx="152400" cy="200025"/>
          </a:xfrm>
          <a:prstGeom prst="rect">
            <a:avLst/>
          </a:prstGeom>
        </p:spPr>
        <p:txBody>
          <a:bodyPr anchor="t" rtlCol="false" tIns="0" lIns="0" bIns="0" rIns="0" wrap="none">
            <a:spAutoFit/>
          </a:bodyPr>
          <a:lstStyle/>
          <a:p>
            <a:pPr algn="ctr">
              <a:lnSpc>
                <a:spcPts val="2800"/>
              </a:lnSpc>
              <a:spcBef>
                <a:spcPct val="0"/>
              </a:spcBef>
            </a:pPr>
            <a:r>
              <a:rPr lang="en-US" sz="2000">
                <a:solidFill>
                  <a:srgbClr val="000000"/>
                </a:solidFill>
                <a:latin typeface="Canva Sans"/>
                <a:ea typeface="Canva Sans"/>
                <a:cs typeface="Canva Sans"/>
                <a:sym typeface="Canva Sans"/>
              </a:rPr>
              <a:t>2</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7560000" cy="962108"/>
            <a:chOff x="0" y="0"/>
            <a:chExt cx="2709333" cy="344798"/>
          </a:xfrm>
        </p:grpSpPr>
        <p:sp>
          <p:nvSpPr>
            <p:cNvPr name="Freeform 3" id="3"/>
            <p:cNvSpPr/>
            <p:nvPr/>
          </p:nvSpPr>
          <p:spPr>
            <a:xfrm flipH="false" flipV="false" rot="0">
              <a:off x="0" y="0"/>
              <a:ext cx="2709333" cy="344798"/>
            </a:xfrm>
            <a:custGeom>
              <a:avLst/>
              <a:gdLst/>
              <a:ahLst/>
              <a:cxnLst/>
              <a:rect r="r" b="b" t="t" l="l"/>
              <a:pathLst>
                <a:path h="344798" w="2709333">
                  <a:moveTo>
                    <a:pt x="37890" y="0"/>
                  </a:moveTo>
                  <a:lnTo>
                    <a:pt x="2671443" y="0"/>
                  </a:lnTo>
                  <a:cubicBezTo>
                    <a:pt x="2681492" y="0"/>
                    <a:pt x="2691130" y="3992"/>
                    <a:pt x="2698235" y="11098"/>
                  </a:cubicBezTo>
                  <a:cubicBezTo>
                    <a:pt x="2705341" y="18204"/>
                    <a:pt x="2709333" y="27841"/>
                    <a:pt x="2709333" y="37890"/>
                  </a:cubicBezTo>
                  <a:lnTo>
                    <a:pt x="2709333" y="306907"/>
                  </a:lnTo>
                  <a:cubicBezTo>
                    <a:pt x="2709333" y="316956"/>
                    <a:pt x="2705341" y="326594"/>
                    <a:pt x="2698235" y="333700"/>
                  </a:cubicBezTo>
                  <a:cubicBezTo>
                    <a:pt x="2691130" y="340806"/>
                    <a:pt x="2681492" y="344798"/>
                    <a:pt x="2671443" y="344798"/>
                  </a:cubicBezTo>
                  <a:lnTo>
                    <a:pt x="37890" y="344798"/>
                  </a:lnTo>
                  <a:cubicBezTo>
                    <a:pt x="27841" y="344798"/>
                    <a:pt x="18204" y="340806"/>
                    <a:pt x="11098" y="333700"/>
                  </a:cubicBezTo>
                  <a:cubicBezTo>
                    <a:pt x="3992" y="326594"/>
                    <a:pt x="0" y="316956"/>
                    <a:pt x="0" y="306907"/>
                  </a:cubicBezTo>
                  <a:lnTo>
                    <a:pt x="0" y="37890"/>
                  </a:lnTo>
                  <a:cubicBezTo>
                    <a:pt x="0" y="27841"/>
                    <a:pt x="3992" y="18204"/>
                    <a:pt x="11098" y="11098"/>
                  </a:cubicBezTo>
                  <a:cubicBezTo>
                    <a:pt x="18204" y="3992"/>
                    <a:pt x="27841" y="0"/>
                    <a:pt x="37890" y="0"/>
                  </a:cubicBezTo>
                  <a:close/>
                </a:path>
              </a:pathLst>
            </a:custGeom>
            <a:solidFill>
              <a:srgbClr val="A6D9F6"/>
            </a:solidFill>
          </p:spPr>
        </p:sp>
        <p:sp>
          <p:nvSpPr>
            <p:cNvPr name="TextBox 4" id="4"/>
            <p:cNvSpPr txBox="true"/>
            <p:nvPr/>
          </p:nvSpPr>
          <p:spPr>
            <a:xfrm>
              <a:off x="0" y="-19050"/>
              <a:ext cx="2709333" cy="363848"/>
            </a:xfrm>
            <a:prstGeom prst="rect">
              <a:avLst/>
            </a:prstGeom>
          </p:spPr>
          <p:txBody>
            <a:bodyPr anchor="ctr" rtlCol="false" tIns="50800" lIns="50800" bIns="50800" rIns="50800"/>
            <a:lstStyle/>
            <a:p>
              <a:pPr algn="ctr">
                <a:lnSpc>
                  <a:spcPts val="1540"/>
                </a:lnSpc>
              </a:pPr>
            </a:p>
          </p:txBody>
        </p:sp>
      </p:grpSp>
      <p:sp>
        <p:nvSpPr>
          <p:cNvPr name="Freeform 5" id="5"/>
          <p:cNvSpPr/>
          <p:nvPr/>
        </p:nvSpPr>
        <p:spPr>
          <a:xfrm flipH="false" flipV="false" rot="0">
            <a:off x="6416482" y="116187"/>
            <a:ext cx="775035" cy="729734"/>
          </a:xfrm>
          <a:custGeom>
            <a:avLst/>
            <a:gdLst/>
            <a:ahLst/>
            <a:cxnLst/>
            <a:rect r="r" b="b" t="t" l="l"/>
            <a:pathLst>
              <a:path h="729734" w="775035">
                <a:moveTo>
                  <a:pt x="0" y="0"/>
                </a:moveTo>
                <a:lnTo>
                  <a:pt x="775036" y="0"/>
                </a:lnTo>
                <a:lnTo>
                  <a:pt x="775036" y="729734"/>
                </a:lnTo>
                <a:lnTo>
                  <a:pt x="0" y="729734"/>
                </a:lnTo>
                <a:lnTo>
                  <a:pt x="0" y="0"/>
                </a:lnTo>
                <a:close/>
              </a:path>
            </a:pathLst>
          </a:custGeom>
          <a:blipFill>
            <a:blip r:embed="rId2"/>
            <a:stretch>
              <a:fillRect l="0" t="-16274" r="-331256" b="-45752"/>
            </a:stretch>
          </a:blipFill>
        </p:spPr>
      </p:sp>
      <p:sp>
        <p:nvSpPr>
          <p:cNvPr name="Freeform 6" id="6"/>
          <p:cNvSpPr/>
          <p:nvPr/>
        </p:nvSpPr>
        <p:spPr>
          <a:xfrm flipH="false" flipV="false" rot="0">
            <a:off x="756000" y="1352766"/>
            <a:ext cx="2145969" cy="2137922"/>
          </a:xfrm>
          <a:custGeom>
            <a:avLst/>
            <a:gdLst/>
            <a:ahLst/>
            <a:cxnLst/>
            <a:rect r="r" b="b" t="t" l="l"/>
            <a:pathLst>
              <a:path h="2137922" w="2145969">
                <a:moveTo>
                  <a:pt x="0" y="0"/>
                </a:moveTo>
                <a:lnTo>
                  <a:pt x="2145969" y="0"/>
                </a:lnTo>
                <a:lnTo>
                  <a:pt x="2145969" y="2137922"/>
                </a:lnTo>
                <a:lnTo>
                  <a:pt x="0" y="2137922"/>
                </a:lnTo>
                <a:lnTo>
                  <a:pt x="0" y="0"/>
                </a:lnTo>
                <a:close/>
              </a:path>
            </a:pathLst>
          </a:custGeom>
          <a:blipFill>
            <a:blip r:embed="rId3">
              <a:extLst>
                <a:ext uri="{96DAC541-7B7A-43D3-8B79-37D633B846F1}">
                  <asvg:svgBlip xmlns:asvg="http://schemas.microsoft.com/office/drawing/2016/SVG/main" r:embed="rId4"/>
                </a:ext>
              </a:extLst>
            </a:blip>
            <a:stretch>
              <a:fillRect l="0" t="0" r="0" b="0"/>
            </a:stretch>
          </a:blipFill>
        </p:spPr>
      </p:sp>
      <p:sp>
        <p:nvSpPr>
          <p:cNvPr name="Freeform 7" id="7"/>
          <p:cNvSpPr/>
          <p:nvPr/>
        </p:nvSpPr>
        <p:spPr>
          <a:xfrm flipH="false" flipV="false" rot="0">
            <a:off x="3114660" y="2562864"/>
            <a:ext cx="437085" cy="710708"/>
          </a:xfrm>
          <a:custGeom>
            <a:avLst/>
            <a:gdLst/>
            <a:ahLst/>
            <a:cxnLst/>
            <a:rect r="r" b="b" t="t" l="l"/>
            <a:pathLst>
              <a:path h="710708" w="437085">
                <a:moveTo>
                  <a:pt x="0" y="0"/>
                </a:moveTo>
                <a:lnTo>
                  <a:pt x="437085" y="0"/>
                </a:lnTo>
                <a:lnTo>
                  <a:pt x="437085" y="710708"/>
                </a:lnTo>
                <a:lnTo>
                  <a:pt x="0" y="710708"/>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sp>
        <p:nvSpPr>
          <p:cNvPr name="TextBox 8" id="8"/>
          <p:cNvSpPr txBox="true"/>
          <p:nvPr/>
        </p:nvSpPr>
        <p:spPr>
          <a:xfrm rot="0">
            <a:off x="3114660" y="1324191"/>
            <a:ext cx="3689340" cy="1710055"/>
          </a:xfrm>
          <a:prstGeom prst="rect">
            <a:avLst/>
          </a:prstGeom>
        </p:spPr>
        <p:txBody>
          <a:bodyPr anchor="t" rtlCol="false" tIns="0" lIns="0" bIns="0" rIns="0">
            <a:spAutoFit/>
          </a:bodyPr>
          <a:lstStyle/>
          <a:p>
            <a:pPr algn="just">
              <a:lnSpc>
                <a:spcPts val="1959"/>
              </a:lnSpc>
            </a:pPr>
            <a:r>
              <a:rPr lang="en-US" sz="1399" b="true">
                <a:solidFill>
                  <a:srgbClr val="000000"/>
                </a:solidFill>
                <a:latin typeface="TT Interphases Bold"/>
                <a:ea typeface="TT Interphases Bold"/>
                <a:cs typeface="TT Interphases Bold"/>
                <a:sym typeface="TT Interphases Bold"/>
              </a:rPr>
              <a:t>Aufgabe: </a:t>
            </a:r>
          </a:p>
          <a:p>
            <a:pPr algn="just">
              <a:lnSpc>
                <a:spcPts val="1679"/>
              </a:lnSpc>
            </a:pPr>
            <a:r>
              <a:rPr lang="en-US" sz="1200" b="true">
                <a:solidFill>
                  <a:srgbClr val="000000"/>
                </a:solidFill>
                <a:latin typeface="TT Interphases Bold"/>
                <a:ea typeface="TT Interphases Bold"/>
                <a:cs typeface="TT Interphases Bold"/>
                <a:sym typeface="TT Interphases Bold"/>
              </a:rPr>
              <a:t>Führt</a:t>
            </a:r>
            <a:r>
              <a:rPr lang="en-US" sz="1200">
                <a:solidFill>
                  <a:srgbClr val="000000"/>
                </a:solidFill>
                <a:latin typeface="TT Interphases"/>
                <a:ea typeface="TT Interphases"/>
                <a:cs typeface="TT Interphases"/>
                <a:sym typeface="TT Interphases"/>
              </a:rPr>
              <a:t> in eurer Gruppe die Erkundung mithilfe von Geogami </a:t>
            </a:r>
            <a:r>
              <a:rPr lang="en-US" sz="1200" b="true">
                <a:solidFill>
                  <a:srgbClr val="000000"/>
                </a:solidFill>
                <a:latin typeface="TT Interphases Bold"/>
                <a:ea typeface="TT Interphases Bold"/>
                <a:cs typeface="TT Interphases Bold"/>
                <a:sym typeface="TT Interphases Bold"/>
              </a:rPr>
              <a:t>durch</a:t>
            </a:r>
            <a:r>
              <a:rPr lang="en-US" sz="1200">
                <a:solidFill>
                  <a:srgbClr val="000000"/>
                </a:solidFill>
                <a:latin typeface="TT Interphases"/>
                <a:ea typeface="TT Interphases"/>
                <a:cs typeface="TT Interphases"/>
                <a:sym typeface="TT Interphases"/>
              </a:rPr>
              <a:t>. Beachtet dabei besonders  die wirtschaftliche Nutzung in eurer Umgebung und welche Standortfaktoren zu erkennen sind. </a:t>
            </a:r>
          </a:p>
          <a:p>
            <a:pPr algn="just">
              <a:lnSpc>
                <a:spcPts val="1679"/>
              </a:lnSpc>
            </a:pPr>
          </a:p>
          <a:p>
            <a:pPr algn="just">
              <a:lnSpc>
                <a:spcPts val="1679"/>
              </a:lnSpc>
            </a:pPr>
          </a:p>
          <a:p>
            <a:pPr algn="just">
              <a:lnSpc>
                <a:spcPts val="1679"/>
              </a:lnSpc>
            </a:pPr>
          </a:p>
        </p:txBody>
      </p:sp>
      <p:sp>
        <p:nvSpPr>
          <p:cNvPr name="Freeform 9" id="9"/>
          <p:cNvSpPr/>
          <p:nvPr/>
        </p:nvSpPr>
        <p:spPr>
          <a:xfrm flipH="false" flipV="false" rot="0">
            <a:off x="6416482" y="2562864"/>
            <a:ext cx="437085" cy="710708"/>
          </a:xfrm>
          <a:custGeom>
            <a:avLst/>
            <a:gdLst/>
            <a:ahLst/>
            <a:cxnLst/>
            <a:rect r="r" b="b" t="t" l="l"/>
            <a:pathLst>
              <a:path h="710708" w="437085">
                <a:moveTo>
                  <a:pt x="0" y="0"/>
                </a:moveTo>
                <a:lnTo>
                  <a:pt x="437086" y="0"/>
                </a:lnTo>
                <a:lnTo>
                  <a:pt x="437086" y="710708"/>
                </a:lnTo>
                <a:lnTo>
                  <a:pt x="0" y="710708"/>
                </a:lnTo>
                <a:lnTo>
                  <a:pt x="0" y="0"/>
                </a:lnTo>
                <a:close/>
              </a:path>
            </a:pathLst>
          </a:custGeom>
          <a:blipFill>
            <a:blip r:embed="rId5">
              <a:extLst>
                <a:ext uri="{96DAC541-7B7A-43D3-8B79-37D633B846F1}">
                  <asvg:svgBlip xmlns:asvg="http://schemas.microsoft.com/office/drawing/2016/SVG/main" r:embed="rId6"/>
                </a:ext>
              </a:extLst>
            </a:blip>
            <a:stretch>
              <a:fillRect l="0" t="0" r="0" b="0"/>
            </a:stretch>
          </a:blipFill>
        </p:spPr>
      </p:sp>
      <p:graphicFrame>
        <p:nvGraphicFramePr>
          <p:cNvPr name="Table 10" id="10"/>
          <p:cNvGraphicFramePr>
            <a:graphicFrameLocks noGrp="true"/>
          </p:cNvGraphicFramePr>
          <p:nvPr/>
        </p:nvGraphicFramePr>
        <p:xfrm>
          <a:off x="741141" y="5899720"/>
          <a:ext cx="6062859" cy="3752850"/>
        </p:xfrm>
        <a:graphic>
          <a:graphicData uri="http://schemas.openxmlformats.org/drawingml/2006/table">
            <a:tbl>
              <a:tblPr/>
              <a:tblGrid>
                <a:gridCol w="2725863"/>
                <a:gridCol w="3336997"/>
              </a:tblGrid>
              <a:tr h="469106">
                <a:tc>
                  <a:txBody>
                    <a:bodyPr anchor="t" rtlCol="false"/>
                    <a:lstStyle/>
                    <a:p>
                      <a:pPr algn="ctr">
                        <a:lnSpc>
                          <a:spcPts val="1540"/>
                        </a:lnSpc>
                        <a:defRPr/>
                      </a:pPr>
                      <a:r>
                        <a:rPr lang="en-US" sz="1100" b="true">
                          <a:solidFill>
                            <a:srgbClr val="FFFFFF"/>
                          </a:solidFill>
                          <a:latin typeface="Canva Sans Bold"/>
                          <a:ea typeface="Canva Sans Bold"/>
                          <a:cs typeface="Canva Sans Bold"/>
                          <a:sym typeface="Canva Sans Bold"/>
                        </a:rPr>
                        <a:t>Wirtschaftliche Nutzung</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191919"/>
                    </a:solidFill>
                  </a:tcPr>
                </a:tc>
                <a:tc>
                  <a:txBody>
                    <a:bodyPr anchor="t" rtlCol="false"/>
                    <a:lstStyle/>
                    <a:p>
                      <a:pPr algn="ctr">
                        <a:lnSpc>
                          <a:spcPts val="1540"/>
                        </a:lnSpc>
                        <a:defRPr/>
                      </a:pPr>
                      <a:r>
                        <a:rPr lang="en-US" sz="1100" b="true">
                          <a:solidFill>
                            <a:srgbClr val="FFFFFF"/>
                          </a:solidFill>
                          <a:latin typeface="Canva Sans Bold"/>
                          <a:ea typeface="Canva Sans Bold"/>
                          <a:cs typeface="Canva Sans Bold"/>
                          <a:sym typeface="Canva Sans Bold"/>
                        </a:rPr>
                        <a:t>Standortfaktoren</a:t>
                      </a: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solidFill>
                      <a:srgbClr val="191919"/>
                    </a:solidFill>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r h="469106">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c>
                  <a:txBody>
                    <a:bodyPr anchor="t" rtlCol="false"/>
                    <a:lstStyle/>
                    <a:p>
                      <a:pPr algn="ctr">
                        <a:lnSpc>
                          <a:spcPts val="1540"/>
                        </a:lnSpc>
                        <a:defRPr/>
                      </a:pPr>
                      <a:endParaRPr lang="en-US" sz="1100"/>
                    </a:p>
                  </a:txBody>
                  <a:tcPr marL="114300" marR="114300" marT="114300" marB="114300" anchor="ctr">
                    <a:lnL cmpd="sng" algn="ctr" cap="flat" w="19050">
                      <a:solidFill>
                        <a:srgbClr val="000000"/>
                      </a:solidFill>
                      <a:prstDash val="solid"/>
                      <a:round/>
                      <a:headEnd type="none" w="med" len="med"/>
                      <a:tailEnd type="none" w="med" len="med"/>
                    </a:lnL>
                    <a:lnR cmpd="sng" algn="ctr" cap="flat" w="19050">
                      <a:solidFill>
                        <a:srgbClr val="000000"/>
                      </a:solidFill>
                      <a:prstDash val="solid"/>
                      <a:round/>
                      <a:headEnd type="none" w="med" len="med"/>
                      <a:tailEnd type="none" w="med" len="med"/>
                    </a:lnR>
                    <a:lnT cmpd="sng" algn="ctr" cap="flat" w="19050">
                      <a:solidFill>
                        <a:srgbClr val="000000"/>
                      </a:solidFill>
                      <a:prstDash val="solid"/>
                      <a:round/>
                      <a:headEnd type="none" w="med" len="med"/>
                      <a:tailEnd type="none" w="med" len="med"/>
                    </a:lnT>
                    <a:lnB cmpd="sng" algn="ctr" cap="flat" w="19050">
                      <a:solidFill>
                        <a:srgbClr val="000000"/>
                      </a:solidFill>
                      <a:prstDash val="solid"/>
                      <a:round/>
                      <a:headEnd type="none" w="med" len="med"/>
                      <a:tailEnd type="none" w="med" len="med"/>
                    </a:lnB>
                  </a:tcPr>
                </a:tc>
              </a:tr>
            </a:tbl>
          </a:graphicData>
        </a:graphic>
      </p:graphicFrame>
      <p:sp>
        <p:nvSpPr>
          <p:cNvPr name="TextBox 11" id="11"/>
          <p:cNvSpPr txBox="true"/>
          <p:nvPr/>
        </p:nvSpPr>
        <p:spPr>
          <a:xfrm rot="0">
            <a:off x="481950" y="263883"/>
            <a:ext cx="5022503" cy="396241"/>
          </a:xfrm>
          <a:prstGeom prst="rect">
            <a:avLst/>
          </a:prstGeom>
        </p:spPr>
        <p:txBody>
          <a:bodyPr anchor="t" rtlCol="false" tIns="0" lIns="0" bIns="0" rIns="0">
            <a:spAutoFit/>
          </a:bodyPr>
          <a:lstStyle/>
          <a:p>
            <a:pPr algn="l">
              <a:lnSpc>
                <a:spcPts val="3359"/>
              </a:lnSpc>
              <a:spcBef>
                <a:spcPct val="0"/>
              </a:spcBef>
            </a:pPr>
            <a:r>
              <a:rPr lang="en-US" b="true" sz="2399">
                <a:solidFill>
                  <a:srgbClr val="000000"/>
                </a:solidFill>
                <a:latin typeface="Canva Sans Bold"/>
                <a:ea typeface="Canva Sans Bold"/>
                <a:cs typeface="Canva Sans Bold"/>
                <a:sym typeface="Canva Sans Bold"/>
              </a:rPr>
              <a:t>St</a:t>
            </a:r>
            <a:r>
              <a:rPr lang="en-US" b="true" sz="2399">
                <a:solidFill>
                  <a:srgbClr val="000000"/>
                </a:solidFill>
                <a:latin typeface="Canva Sans Bold"/>
                <a:ea typeface="Canva Sans Bold"/>
                <a:cs typeface="Canva Sans Bold"/>
                <a:sym typeface="Canva Sans Bold"/>
              </a:rPr>
              <a:t>andortfaktoren in meiner Stadt </a:t>
            </a:r>
          </a:p>
        </p:txBody>
      </p:sp>
      <p:sp>
        <p:nvSpPr>
          <p:cNvPr name="TextBox 12" id="12"/>
          <p:cNvSpPr txBox="true"/>
          <p:nvPr/>
        </p:nvSpPr>
        <p:spPr>
          <a:xfrm rot="0">
            <a:off x="3723874" y="2704858"/>
            <a:ext cx="2470912" cy="407670"/>
          </a:xfrm>
          <a:prstGeom prst="rect">
            <a:avLst/>
          </a:prstGeom>
        </p:spPr>
        <p:txBody>
          <a:bodyPr anchor="t" rtlCol="false" tIns="0" lIns="0" bIns="0" rIns="0">
            <a:spAutoFit/>
          </a:bodyPr>
          <a:lstStyle/>
          <a:p>
            <a:pPr algn="ctr">
              <a:lnSpc>
                <a:spcPts val="1679"/>
              </a:lnSpc>
              <a:spcBef>
                <a:spcPct val="0"/>
              </a:spcBef>
            </a:pPr>
            <a:r>
              <a:rPr lang="en-US" sz="1200">
                <a:solidFill>
                  <a:srgbClr val="000000"/>
                </a:solidFill>
                <a:latin typeface="Canva Sans"/>
                <a:ea typeface="Canva Sans"/>
                <a:cs typeface="Canva Sans"/>
                <a:sym typeface="Canva Sans"/>
              </a:rPr>
              <a:t>Beachtet auf dem Weg auch besonders die Verkehrsregeln. </a:t>
            </a:r>
          </a:p>
        </p:txBody>
      </p:sp>
      <p:sp>
        <p:nvSpPr>
          <p:cNvPr name="TextBox 13" id="13"/>
          <p:cNvSpPr txBox="true"/>
          <p:nvPr/>
        </p:nvSpPr>
        <p:spPr>
          <a:xfrm rot="0">
            <a:off x="756000" y="3824063"/>
            <a:ext cx="5152727" cy="514350"/>
          </a:xfrm>
          <a:prstGeom prst="rect">
            <a:avLst/>
          </a:prstGeom>
        </p:spPr>
        <p:txBody>
          <a:bodyPr anchor="t" rtlCol="false" tIns="0" lIns="0" bIns="0" rIns="0">
            <a:spAutoFit/>
          </a:bodyPr>
          <a:lstStyle/>
          <a:p>
            <a:pPr algn="ctr">
              <a:lnSpc>
                <a:spcPts val="4200"/>
              </a:lnSpc>
            </a:pPr>
            <a:r>
              <a:rPr lang="en-US" b="true" sz="3000" u="sng">
                <a:solidFill>
                  <a:srgbClr val="000000"/>
                </a:solidFill>
                <a:latin typeface="Canva Sans Bold"/>
                <a:ea typeface="Canva Sans Bold"/>
                <a:cs typeface="Canva Sans Bold"/>
                <a:sym typeface="Canva Sans Bold"/>
              </a:rPr>
              <a:t>2. Teil - Ende der Erkundung</a:t>
            </a:r>
          </a:p>
        </p:txBody>
      </p:sp>
      <p:sp>
        <p:nvSpPr>
          <p:cNvPr name="TextBox 14" id="14"/>
          <p:cNvSpPr txBox="true"/>
          <p:nvPr/>
        </p:nvSpPr>
        <p:spPr>
          <a:xfrm rot="0">
            <a:off x="756000" y="4524310"/>
            <a:ext cx="6048000" cy="1156335"/>
          </a:xfrm>
          <a:prstGeom prst="rect">
            <a:avLst/>
          </a:prstGeom>
        </p:spPr>
        <p:txBody>
          <a:bodyPr anchor="t" rtlCol="false" tIns="0" lIns="0" bIns="0" rIns="0">
            <a:spAutoFit/>
          </a:bodyPr>
          <a:lstStyle/>
          <a:p>
            <a:pPr algn="just">
              <a:lnSpc>
                <a:spcPts val="1959"/>
              </a:lnSpc>
            </a:pPr>
            <a:r>
              <a:rPr lang="en-US" sz="1399" b="true">
                <a:solidFill>
                  <a:srgbClr val="000000"/>
                </a:solidFill>
                <a:latin typeface="TT Interphases Bold"/>
                <a:ea typeface="TT Interphases Bold"/>
                <a:cs typeface="TT Interphases Bold"/>
                <a:sym typeface="TT Interphases Bold"/>
              </a:rPr>
              <a:t>Aufgabe:</a:t>
            </a:r>
            <a:r>
              <a:rPr lang="en-US" sz="1399">
                <a:solidFill>
                  <a:srgbClr val="000000"/>
                </a:solidFill>
                <a:latin typeface="TT Interphases"/>
                <a:ea typeface="TT Interphases"/>
                <a:cs typeface="TT Interphases"/>
                <a:sym typeface="TT Interphases"/>
              </a:rPr>
              <a:t> </a:t>
            </a:r>
          </a:p>
          <a:p>
            <a:pPr algn="just" marL="280669" indent="-140335" lvl="1">
              <a:lnSpc>
                <a:spcPts val="1819"/>
              </a:lnSpc>
              <a:buAutoNum type="arabicPeriod" startAt="1"/>
            </a:pPr>
            <a:r>
              <a:rPr lang="en-US" b="true" sz="1299">
                <a:solidFill>
                  <a:srgbClr val="000000"/>
                </a:solidFill>
                <a:latin typeface="TT Interphases Bold"/>
                <a:ea typeface="TT Interphases Bold"/>
                <a:cs typeface="TT Interphases Bold"/>
                <a:sym typeface="TT Interphases Bold"/>
              </a:rPr>
              <a:t>Beschreibt </a:t>
            </a:r>
            <a:r>
              <a:rPr lang="en-US" sz="1299">
                <a:solidFill>
                  <a:srgbClr val="000000"/>
                </a:solidFill>
                <a:latin typeface="TT Interphases"/>
                <a:ea typeface="TT Interphases"/>
                <a:cs typeface="TT Interphases"/>
                <a:sym typeface="TT Interphases"/>
              </a:rPr>
              <a:t>die wirtschaftliche Nutzung, welche ihr auf eurem Weg gesehen habt. </a:t>
            </a:r>
          </a:p>
          <a:p>
            <a:pPr algn="just" marL="280669" indent="-140335" lvl="1">
              <a:lnSpc>
                <a:spcPts val="1819"/>
              </a:lnSpc>
              <a:buAutoNum type="arabicPeriod" startAt="1"/>
            </a:pPr>
            <a:r>
              <a:rPr lang="en-US" b="true" sz="1299">
                <a:solidFill>
                  <a:srgbClr val="000000"/>
                </a:solidFill>
                <a:latin typeface="TT Interphases Bold"/>
                <a:ea typeface="TT Interphases Bold"/>
                <a:cs typeface="TT Interphases Bold"/>
                <a:sym typeface="TT Interphases Bold"/>
              </a:rPr>
              <a:t>Benennt</a:t>
            </a:r>
            <a:r>
              <a:rPr lang="en-US" sz="1299">
                <a:solidFill>
                  <a:srgbClr val="000000"/>
                </a:solidFill>
                <a:latin typeface="TT Interphases"/>
                <a:ea typeface="TT Interphases"/>
                <a:cs typeface="TT Interphases"/>
                <a:sym typeface="TT Interphases"/>
              </a:rPr>
              <a:t> die dazu beobachteten Standortfaktoren, welche Einfluss auf die Standortwahl der Unternehmen hatten und haben. </a:t>
            </a:r>
          </a:p>
        </p:txBody>
      </p:sp>
      <p:sp>
        <p:nvSpPr>
          <p:cNvPr name="TextBox 15" id="15"/>
          <p:cNvSpPr txBox="true"/>
          <p:nvPr/>
        </p:nvSpPr>
        <p:spPr>
          <a:xfrm rot="0">
            <a:off x="6804000" y="9888375"/>
            <a:ext cx="152400" cy="200025"/>
          </a:xfrm>
          <a:prstGeom prst="rect">
            <a:avLst/>
          </a:prstGeom>
        </p:spPr>
        <p:txBody>
          <a:bodyPr anchor="t" rtlCol="false" tIns="0" lIns="0" bIns="0" rIns="0" wrap="none">
            <a:spAutoFit/>
          </a:bodyPr>
          <a:lstStyle/>
          <a:p>
            <a:pPr algn="ctr">
              <a:lnSpc>
                <a:spcPts val="2800"/>
              </a:lnSpc>
              <a:spcBef>
                <a:spcPct val="0"/>
              </a:spcBef>
            </a:pPr>
            <a:r>
              <a:rPr lang="en-US" sz="2000">
                <a:solidFill>
                  <a:srgbClr val="000000"/>
                </a:solidFill>
                <a:latin typeface="Canva Sans"/>
                <a:ea typeface="Canva Sans"/>
                <a:cs typeface="Canva Sans"/>
                <a:sym typeface="Canva Sans"/>
              </a:rPr>
              <a:t>3</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0" y="0"/>
            <a:ext cx="7560000" cy="962108"/>
            <a:chOff x="0" y="0"/>
            <a:chExt cx="2709333" cy="344798"/>
          </a:xfrm>
        </p:grpSpPr>
        <p:sp>
          <p:nvSpPr>
            <p:cNvPr name="Freeform 3" id="3"/>
            <p:cNvSpPr/>
            <p:nvPr/>
          </p:nvSpPr>
          <p:spPr>
            <a:xfrm flipH="false" flipV="false" rot="0">
              <a:off x="0" y="0"/>
              <a:ext cx="2709333" cy="344798"/>
            </a:xfrm>
            <a:custGeom>
              <a:avLst/>
              <a:gdLst/>
              <a:ahLst/>
              <a:cxnLst/>
              <a:rect r="r" b="b" t="t" l="l"/>
              <a:pathLst>
                <a:path h="344798" w="2709333">
                  <a:moveTo>
                    <a:pt x="37890" y="0"/>
                  </a:moveTo>
                  <a:lnTo>
                    <a:pt x="2671443" y="0"/>
                  </a:lnTo>
                  <a:cubicBezTo>
                    <a:pt x="2681492" y="0"/>
                    <a:pt x="2691130" y="3992"/>
                    <a:pt x="2698235" y="11098"/>
                  </a:cubicBezTo>
                  <a:cubicBezTo>
                    <a:pt x="2705341" y="18204"/>
                    <a:pt x="2709333" y="27841"/>
                    <a:pt x="2709333" y="37890"/>
                  </a:cubicBezTo>
                  <a:lnTo>
                    <a:pt x="2709333" y="306907"/>
                  </a:lnTo>
                  <a:cubicBezTo>
                    <a:pt x="2709333" y="316956"/>
                    <a:pt x="2705341" y="326594"/>
                    <a:pt x="2698235" y="333700"/>
                  </a:cubicBezTo>
                  <a:cubicBezTo>
                    <a:pt x="2691130" y="340806"/>
                    <a:pt x="2681492" y="344798"/>
                    <a:pt x="2671443" y="344798"/>
                  </a:cubicBezTo>
                  <a:lnTo>
                    <a:pt x="37890" y="344798"/>
                  </a:lnTo>
                  <a:cubicBezTo>
                    <a:pt x="27841" y="344798"/>
                    <a:pt x="18204" y="340806"/>
                    <a:pt x="11098" y="333700"/>
                  </a:cubicBezTo>
                  <a:cubicBezTo>
                    <a:pt x="3992" y="326594"/>
                    <a:pt x="0" y="316956"/>
                    <a:pt x="0" y="306907"/>
                  </a:cubicBezTo>
                  <a:lnTo>
                    <a:pt x="0" y="37890"/>
                  </a:lnTo>
                  <a:cubicBezTo>
                    <a:pt x="0" y="27841"/>
                    <a:pt x="3992" y="18204"/>
                    <a:pt x="11098" y="11098"/>
                  </a:cubicBezTo>
                  <a:cubicBezTo>
                    <a:pt x="18204" y="3992"/>
                    <a:pt x="27841" y="0"/>
                    <a:pt x="37890" y="0"/>
                  </a:cubicBezTo>
                  <a:close/>
                </a:path>
              </a:pathLst>
            </a:custGeom>
            <a:solidFill>
              <a:srgbClr val="A6D9F6"/>
            </a:solidFill>
          </p:spPr>
        </p:sp>
        <p:sp>
          <p:nvSpPr>
            <p:cNvPr name="TextBox 4" id="4"/>
            <p:cNvSpPr txBox="true"/>
            <p:nvPr/>
          </p:nvSpPr>
          <p:spPr>
            <a:xfrm>
              <a:off x="0" y="-19050"/>
              <a:ext cx="2709333" cy="363848"/>
            </a:xfrm>
            <a:prstGeom prst="rect">
              <a:avLst/>
            </a:prstGeom>
          </p:spPr>
          <p:txBody>
            <a:bodyPr anchor="ctr" rtlCol="false" tIns="50800" lIns="50800" bIns="50800" rIns="50800"/>
            <a:lstStyle/>
            <a:p>
              <a:pPr algn="ctr">
                <a:lnSpc>
                  <a:spcPts val="1540"/>
                </a:lnSpc>
              </a:pPr>
            </a:p>
          </p:txBody>
        </p:sp>
      </p:grpSp>
      <p:sp>
        <p:nvSpPr>
          <p:cNvPr name="Freeform 5" id="5"/>
          <p:cNvSpPr/>
          <p:nvPr/>
        </p:nvSpPr>
        <p:spPr>
          <a:xfrm flipH="false" flipV="false" rot="0">
            <a:off x="6416482" y="116187"/>
            <a:ext cx="775035" cy="729734"/>
          </a:xfrm>
          <a:custGeom>
            <a:avLst/>
            <a:gdLst/>
            <a:ahLst/>
            <a:cxnLst/>
            <a:rect r="r" b="b" t="t" l="l"/>
            <a:pathLst>
              <a:path h="729734" w="775035">
                <a:moveTo>
                  <a:pt x="0" y="0"/>
                </a:moveTo>
                <a:lnTo>
                  <a:pt x="775036" y="0"/>
                </a:lnTo>
                <a:lnTo>
                  <a:pt x="775036" y="729734"/>
                </a:lnTo>
                <a:lnTo>
                  <a:pt x="0" y="729734"/>
                </a:lnTo>
                <a:lnTo>
                  <a:pt x="0" y="0"/>
                </a:lnTo>
                <a:close/>
              </a:path>
            </a:pathLst>
          </a:custGeom>
          <a:blipFill>
            <a:blip r:embed="rId2"/>
            <a:stretch>
              <a:fillRect l="0" t="-16274" r="-331256" b="-45752"/>
            </a:stretch>
          </a:blipFill>
        </p:spPr>
      </p:sp>
      <p:sp>
        <p:nvSpPr>
          <p:cNvPr name="Freeform 6" id="6"/>
          <p:cNvSpPr/>
          <p:nvPr/>
        </p:nvSpPr>
        <p:spPr>
          <a:xfrm flipH="false" flipV="false" rot="0">
            <a:off x="756000" y="2375792"/>
            <a:ext cx="6048000" cy="3424950"/>
          </a:xfrm>
          <a:custGeom>
            <a:avLst/>
            <a:gdLst/>
            <a:ahLst/>
            <a:cxnLst/>
            <a:rect r="r" b="b" t="t" l="l"/>
            <a:pathLst>
              <a:path h="3424950" w="6048000">
                <a:moveTo>
                  <a:pt x="0" y="0"/>
                </a:moveTo>
                <a:lnTo>
                  <a:pt x="6048000" y="0"/>
                </a:lnTo>
                <a:lnTo>
                  <a:pt x="6048000" y="3424950"/>
                </a:lnTo>
                <a:lnTo>
                  <a:pt x="0" y="3424950"/>
                </a:lnTo>
                <a:lnTo>
                  <a:pt x="0" y="0"/>
                </a:lnTo>
                <a:close/>
              </a:path>
            </a:pathLst>
          </a:custGeom>
          <a:blipFill>
            <a:blip r:embed="rId3"/>
            <a:stretch>
              <a:fillRect l="0" t="-43035" r="0" b="-69080"/>
            </a:stretch>
          </a:blipFill>
        </p:spPr>
      </p:sp>
      <p:sp>
        <p:nvSpPr>
          <p:cNvPr name="TextBox 7" id="7"/>
          <p:cNvSpPr txBox="true"/>
          <p:nvPr/>
        </p:nvSpPr>
        <p:spPr>
          <a:xfrm rot="0">
            <a:off x="481950" y="263883"/>
            <a:ext cx="5022503" cy="396241"/>
          </a:xfrm>
          <a:prstGeom prst="rect">
            <a:avLst/>
          </a:prstGeom>
        </p:spPr>
        <p:txBody>
          <a:bodyPr anchor="t" rtlCol="false" tIns="0" lIns="0" bIns="0" rIns="0">
            <a:spAutoFit/>
          </a:bodyPr>
          <a:lstStyle/>
          <a:p>
            <a:pPr algn="l">
              <a:lnSpc>
                <a:spcPts val="3359"/>
              </a:lnSpc>
              <a:spcBef>
                <a:spcPct val="0"/>
              </a:spcBef>
            </a:pPr>
            <a:r>
              <a:rPr lang="en-US" b="true" sz="2399">
                <a:solidFill>
                  <a:srgbClr val="000000"/>
                </a:solidFill>
                <a:latin typeface="Canva Sans Bold"/>
                <a:ea typeface="Canva Sans Bold"/>
                <a:cs typeface="Canva Sans Bold"/>
                <a:sym typeface="Canva Sans Bold"/>
              </a:rPr>
              <a:t>St</a:t>
            </a:r>
            <a:r>
              <a:rPr lang="en-US" b="true" sz="2399">
                <a:solidFill>
                  <a:srgbClr val="000000"/>
                </a:solidFill>
                <a:latin typeface="Canva Sans Bold"/>
                <a:ea typeface="Canva Sans Bold"/>
                <a:cs typeface="Canva Sans Bold"/>
                <a:sym typeface="Canva Sans Bold"/>
              </a:rPr>
              <a:t>andortfaktoren in meiner Stadt </a:t>
            </a:r>
          </a:p>
        </p:txBody>
      </p:sp>
      <p:sp>
        <p:nvSpPr>
          <p:cNvPr name="TextBox 8" id="8"/>
          <p:cNvSpPr txBox="true"/>
          <p:nvPr/>
        </p:nvSpPr>
        <p:spPr>
          <a:xfrm rot="0">
            <a:off x="6804000" y="9888375"/>
            <a:ext cx="152400" cy="200025"/>
          </a:xfrm>
          <a:prstGeom prst="rect">
            <a:avLst/>
          </a:prstGeom>
        </p:spPr>
        <p:txBody>
          <a:bodyPr anchor="t" rtlCol="false" tIns="0" lIns="0" bIns="0" rIns="0" wrap="none">
            <a:spAutoFit/>
          </a:bodyPr>
          <a:lstStyle/>
          <a:p>
            <a:pPr algn="ctr">
              <a:lnSpc>
                <a:spcPts val="2800"/>
              </a:lnSpc>
              <a:spcBef>
                <a:spcPct val="0"/>
              </a:spcBef>
            </a:pPr>
            <a:r>
              <a:rPr lang="en-US" sz="2000">
                <a:solidFill>
                  <a:srgbClr val="000000"/>
                </a:solidFill>
                <a:latin typeface="Canva Sans"/>
                <a:ea typeface="Canva Sans"/>
                <a:cs typeface="Canva Sans"/>
                <a:sym typeface="Canva Sans"/>
              </a:rPr>
              <a:t>4</a:t>
            </a:r>
          </a:p>
        </p:txBody>
      </p:sp>
      <p:sp>
        <p:nvSpPr>
          <p:cNvPr name="TextBox 9" id="9"/>
          <p:cNvSpPr txBox="true"/>
          <p:nvPr/>
        </p:nvSpPr>
        <p:spPr>
          <a:xfrm rot="0">
            <a:off x="756000" y="1905257"/>
            <a:ext cx="6048000" cy="470535"/>
          </a:xfrm>
          <a:prstGeom prst="rect">
            <a:avLst/>
          </a:prstGeom>
        </p:spPr>
        <p:txBody>
          <a:bodyPr anchor="t" rtlCol="false" tIns="0" lIns="0" bIns="0" rIns="0">
            <a:spAutoFit/>
          </a:bodyPr>
          <a:lstStyle/>
          <a:p>
            <a:pPr algn="just">
              <a:lnSpc>
                <a:spcPts val="1959"/>
              </a:lnSpc>
            </a:pPr>
            <a:r>
              <a:rPr lang="en-US" sz="1399" b="true">
                <a:solidFill>
                  <a:srgbClr val="000000"/>
                </a:solidFill>
                <a:latin typeface="TT Interphases Bold"/>
                <a:ea typeface="TT Interphases Bold"/>
                <a:cs typeface="TT Interphases Bold"/>
                <a:sym typeface="TT Interphases Bold"/>
              </a:rPr>
              <a:t>Aufgabe:</a:t>
            </a:r>
            <a:r>
              <a:rPr lang="en-US" sz="1399">
                <a:solidFill>
                  <a:srgbClr val="000000"/>
                </a:solidFill>
                <a:latin typeface="TT Interphases"/>
                <a:ea typeface="TT Interphases"/>
                <a:cs typeface="TT Interphases"/>
                <a:sym typeface="TT Interphases"/>
              </a:rPr>
              <a:t> </a:t>
            </a:r>
          </a:p>
          <a:p>
            <a:pPr algn="just" marL="280669" indent="-140335" lvl="1">
              <a:lnSpc>
                <a:spcPts val="1819"/>
              </a:lnSpc>
              <a:buAutoNum type="arabicPeriod" startAt="1"/>
            </a:pPr>
            <a:r>
              <a:rPr lang="en-US" b="true" sz="1299">
                <a:solidFill>
                  <a:srgbClr val="000000"/>
                </a:solidFill>
                <a:latin typeface="TT Interphases Bold"/>
                <a:ea typeface="TT Interphases Bold"/>
                <a:cs typeface="TT Interphases Bold"/>
                <a:sym typeface="TT Interphases Bold"/>
              </a:rPr>
              <a:t>Beantwortet </a:t>
            </a:r>
            <a:r>
              <a:rPr lang="en-US" sz="1299">
                <a:solidFill>
                  <a:srgbClr val="000000"/>
                </a:solidFill>
                <a:latin typeface="TT Interphases"/>
                <a:ea typeface="TT Interphases"/>
                <a:cs typeface="TT Interphases"/>
                <a:sym typeface="TT Interphases"/>
              </a:rPr>
              <a:t>die Fragen aus dem Fragenspeicher in Stichpunkten. </a:t>
            </a:r>
            <a:r>
              <a:rPr lang="en-US" b="true" sz="1299">
                <a:solidFill>
                  <a:srgbClr val="000000"/>
                </a:solidFill>
                <a:latin typeface="TT Interphases Bold"/>
                <a:ea typeface="TT Interphases Bold"/>
                <a:cs typeface="TT Interphases Bold"/>
                <a:sym typeface="TT Interphases Bold"/>
              </a:rPr>
              <a:t> </a:t>
            </a:r>
          </a:p>
        </p:txBody>
      </p:sp>
      <p:sp>
        <p:nvSpPr>
          <p:cNvPr name="TextBox 10" id="10"/>
          <p:cNvSpPr txBox="true"/>
          <p:nvPr/>
        </p:nvSpPr>
        <p:spPr>
          <a:xfrm rot="0">
            <a:off x="756000" y="1218637"/>
            <a:ext cx="4929039" cy="514350"/>
          </a:xfrm>
          <a:prstGeom prst="rect">
            <a:avLst/>
          </a:prstGeom>
        </p:spPr>
        <p:txBody>
          <a:bodyPr anchor="t" rtlCol="false" tIns="0" lIns="0" bIns="0" rIns="0">
            <a:spAutoFit/>
          </a:bodyPr>
          <a:lstStyle/>
          <a:p>
            <a:pPr algn="l">
              <a:lnSpc>
                <a:spcPts val="4200"/>
              </a:lnSpc>
            </a:pPr>
            <a:r>
              <a:rPr lang="en-US" sz="3000" u="sng" b="true">
                <a:solidFill>
                  <a:srgbClr val="000000"/>
                </a:solidFill>
                <a:latin typeface="Canva Sans Bold"/>
                <a:ea typeface="Canva Sans Bold"/>
                <a:cs typeface="Canva Sans Bold"/>
                <a:sym typeface="Canva Sans Bold"/>
              </a:rPr>
              <a:t>Reflexion der Orientierung</a:t>
            </a:r>
          </a:p>
        </p:txBody>
      </p:sp>
      <p:grpSp>
        <p:nvGrpSpPr>
          <p:cNvPr name="Group 11" id="11"/>
          <p:cNvGrpSpPr/>
          <p:nvPr/>
        </p:nvGrpSpPr>
        <p:grpSpPr>
          <a:xfrm rot="0">
            <a:off x="756000" y="7125929"/>
            <a:ext cx="6048000" cy="2810071"/>
            <a:chOff x="0" y="0"/>
            <a:chExt cx="2167467" cy="1007066"/>
          </a:xfrm>
        </p:grpSpPr>
        <p:sp>
          <p:nvSpPr>
            <p:cNvPr name="Freeform 12" id="12"/>
            <p:cNvSpPr/>
            <p:nvPr/>
          </p:nvSpPr>
          <p:spPr>
            <a:xfrm flipH="false" flipV="false" rot="0">
              <a:off x="0" y="0"/>
              <a:ext cx="2167467" cy="1007066"/>
            </a:xfrm>
            <a:custGeom>
              <a:avLst/>
              <a:gdLst/>
              <a:ahLst/>
              <a:cxnLst/>
              <a:rect r="r" b="b" t="t" l="l"/>
              <a:pathLst>
                <a:path h="1007066" w="2167467">
                  <a:moveTo>
                    <a:pt x="47363" y="0"/>
                  </a:moveTo>
                  <a:lnTo>
                    <a:pt x="2120104" y="0"/>
                  </a:lnTo>
                  <a:cubicBezTo>
                    <a:pt x="2146262" y="0"/>
                    <a:pt x="2167467" y="21205"/>
                    <a:pt x="2167467" y="47363"/>
                  </a:cubicBezTo>
                  <a:lnTo>
                    <a:pt x="2167467" y="959703"/>
                  </a:lnTo>
                  <a:cubicBezTo>
                    <a:pt x="2167467" y="972264"/>
                    <a:pt x="2162477" y="984311"/>
                    <a:pt x="2153595" y="993194"/>
                  </a:cubicBezTo>
                  <a:cubicBezTo>
                    <a:pt x="2144712" y="1002076"/>
                    <a:pt x="2132665" y="1007066"/>
                    <a:pt x="2120104" y="1007066"/>
                  </a:cubicBezTo>
                  <a:lnTo>
                    <a:pt x="47363" y="1007066"/>
                  </a:lnTo>
                  <a:cubicBezTo>
                    <a:pt x="21205" y="1007066"/>
                    <a:pt x="0" y="985861"/>
                    <a:pt x="0" y="959703"/>
                  </a:cubicBezTo>
                  <a:lnTo>
                    <a:pt x="0" y="47363"/>
                  </a:lnTo>
                  <a:cubicBezTo>
                    <a:pt x="0" y="21205"/>
                    <a:pt x="21205" y="0"/>
                    <a:pt x="47363" y="0"/>
                  </a:cubicBezTo>
                  <a:close/>
                </a:path>
              </a:pathLst>
            </a:custGeom>
            <a:solidFill>
              <a:srgbClr val="A6D9F6"/>
            </a:solidFill>
          </p:spPr>
        </p:sp>
        <p:sp>
          <p:nvSpPr>
            <p:cNvPr name="TextBox 13" id="13"/>
            <p:cNvSpPr txBox="true"/>
            <p:nvPr/>
          </p:nvSpPr>
          <p:spPr>
            <a:xfrm>
              <a:off x="0" y="-28575"/>
              <a:ext cx="2167467" cy="1035641"/>
            </a:xfrm>
            <a:prstGeom prst="rect">
              <a:avLst/>
            </a:prstGeom>
          </p:spPr>
          <p:txBody>
            <a:bodyPr anchor="t" rtlCol="false" tIns="203200" lIns="203200" bIns="203200" rIns="203200"/>
            <a:lstStyle/>
            <a:p>
              <a:pPr algn="l">
                <a:lnSpc>
                  <a:spcPts val="1959"/>
                </a:lnSpc>
              </a:pPr>
              <a:r>
                <a:rPr lang="en-US" sz="1399" spc="30" b="true">
                  <a:solidFill>
                    <a:srgbClr val="000000"/>
                  </a:solidFill>
                  <a:latin typeface="Canva Sans Bold"/>
                  <a:ea typeface="Canva Sans Bold"/>
                  <a:cs typeface="Canva Sans Bold"/>
                  <a:sym typeface="Canva Sans Bold"/>
                </a:rPr>
                <a:t>Fragenspeicher: </a:t>
              </a:r>
            </a:p>
            <a:p>
              <a:pPr algn="l" marL="302259" indent="-151129" lvl="1">
                <a:lnSpc>
                  <a:spcPts val="1959"/>
                </a:lnSpc>
                <a:buFont typeface="Arial"/>
                <a:buChar char="•"/>
              </a:pPr>
              <a:r>
                <a:rPr lang="en-US" sz="1399" spc="30">
                  <a:solidFill>
                    <a:srgbClr val="000000"/>
                  </a:solidFill>
                  <a:latin typeface="Canva Sans"/>
                  <a:ea typeface="Canva Sans"/>
                  <a:cs typeface="Canva Sans"/>
                  <a:sym typeface="Canva Sans"/>
                </a:rPr>
                <a:t>Was hast du während der Exkursion über das Thema "Orientierung" gelernt?</a:t>
              </a:r>
            </a:p>
            <a:p>
              <a:pPr algn="l" marL="302259" indent="-151129" lvl="1">
                <a:lnSpc>
                  <a:spcPts val="1959"/>
                </a:lnSpc>
                <a:buFont typeface="Arial"/>
                <a:buChar char="•"/>
              </a:pPr>
              <a:r>
                <a:rPr lang="en-US" sz="1399" spc="30">
                  <a:solidFill>
                    <a:srgbClr val="000000"/>
                  </a:solidFill>
                  <a:latin typeface="Canva Sans"/>
                  <a:ea typeface="Canva Sans"/>
                  <a:cs typeface="Canva Sans"/>
                  <a:sym typeface="Canva Sans"/>
                </a:rPr>
                <a:t>Gab es einen Moment, in dem du dich besonders gut zurechtgefunden hast? Was hat dir dabei geholfen? </a:t>
              </a:r>
            </a:p>
            <a:p>
              <a:pPr algn="l" marL="302259" indent="-151129" lvl="1">
                <a:lnSpc>
                  <a:spcPts val="1959"/>
                </a:lnSpc>
                <a:buFont typeface="Arial"/>
                <a:buChar char="•"/>
              </a:pPr>
              <a:r>
                <a:rPr lang="en-US" sz="1399" spc="30">
                  <a:solidFill>
                    <a:srgbClr val="000000"/>
                  </a:solidFill>
                  <a:latin typeface="Canva Sans"/>
                  <a:ea typeface="Canva Sans"/>
                  <a:cs typeface="Canva Sans"/>
                  <a:sym typeface="Canva Sans"/>
                </a:rPr>
                <a:t>Gab es auch schwierige Situationen? Wie hast du sie gelöst? </a:t>
              </a:r>
            </a:p>
            <a:p>
              <a:pPr algn="l" marL="302259" indent="-151129" lvl="1">
                <a:lnSpc>
                  <a:spcPts val="1959"/>
                </a:lnSpc>
                <a:buFont typeface="Arial"/>
                <a:buChar char="•"/>
              </a:pPr>
              <a:r>
                <a:rPr lang="en-US" sz="1399" spc="30">
                  <a:solidFill>
                    <a:srgbClr val="000000"/>
                  </a:solidFill>
                  <a:latin typeface="Canva Sans"/>
                  <a:ea typeface="Canva Sans"/>
                  <a:cs typeface="Canva Sans"/>
                  <a:sym typeface="Canva Sans"/>
                </a:rPr>
                <a:t>Was hat dir an der Exkursion besonders gut gefallen? Und warum?</a:t>
              </a:r>
            </a:p>
            <a:p>
              <a:pPr algn="l" marL="302259" indent="-151129" lvl="1">
                <a:lnSpc>
                  <a:spcPts val="1959"/>
                </a:lnSpc>
                <a:buFont typeface="Arial"/>
                <a:buChar char="•"/>
              </a:pPr>
              <a:r>
                <a:rPr lang="en-US" sz="1399" spc="30">
                  <a:solidFill>
                    <a:srgbClr val="000000"/>
                  </a:solidFill>
                  <a:latin typeface="Canva Sans"/>
                  <a:ea typeface="Canva Sans"/>
                  <a:cs typeface="Canva Sans"/>
                  <a:sym typeface="Canva Sans"/>
                </a:rPr>
                <a:t>Was würdest du beim nächsten Mal anders machen, um dich noch besser zu orientieren?</a:t>
              </a:r>
            </a:p>
          </p:txBody>
        </p:sp>
      </p:grpSp>
      <p:sp>
        <p:nvSpPr>
          <p:cNvPr name="Freeform 14" id="14"/>
          <p:cNvSpPr/>
          <p:nvPr/>
        </p:nvSpPr>
        <p:spPr>
          <a:xfrm flipH="false" flipV="false" rot="0">
            <a:off x="756000" y="3533642"/>
            <a:ext cx="6048000" cy="3424950"/>
          </a:xfrm>
          <a:custGeom>
            <a:avLst/>
            <a:gdLst/>
            <a:ahLst/>
            <a:cxnLst/>
            <a:rect r="r" b="b" t="t" l="l"/>
            <a:pathLst>
              <a:path h="3424950" w="6048000">
                <a:moveTo>
                  <a:pt x="0" y="0"/>
                </a:moveTo>
                <a:lnTo>
                  <a:pt x="6048000" y="0"/>
                </a:lnTo>
                <a:lnTo>
                  <a:pt x="6048000" y="3424950"/>
                </a:lnTo>
                <a:lnTo>
                  <a:pt x="0" y="3424950"/>
                </a:lnTo>
                <a:lnTo>
                  <a:pt x="0" y="0"/>
                </a:lnTo>
                <a:close/>
              </a:path>
            </a:pathLst>
          </a:custGeom>
          <a:blipFill>
            <a:blip r:embed="rId3"/>
            <a:stretch>
              <a:fillRect l="0" t="-43035" r="0" b="-69080"/>
            </a:stretch>
          </a:blipFill>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DAGp-CyfemE</dc:identifier>
  <dcterms:modified xsi:type="dcterms:W3CDTF">2011-08-01T06:04:30Z</dcterms:modified>
  <cp:revision>1</cp:revision>
  <dc:title>Exkursion Standortfaktoren</dc:title>
</cp:coreProperties>
</file>