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Lst>
  <p:sldSz cx="7556500" cy="10693400"/>
  <p:notesSz cx="6858000" cy="9144000"/>
  <p:embeddedFontLst>
    <p:embeddedFont>
      <p:font typeface="Canva Sans" charset="1" panose="020B0503030501040103"/>
      <p:regular r:id="rId13"/>
    </p:embeddedFont>
    <p:embeddedFont>
      <p:font typeface="Canva Sans Bold" charset="1" panose="020B0803030501040103"/>
      <p:regular r:id="rId14"/>
    </p:embeddedFont>
    <p:embeddedFont>
      <p:font typeface="Canva Sans Medium" charset="1" panose="020B0603030501040103"/>
      <p:regular r:id="rId15"/>
    </p:embeddedFont>
    <p:embeddedFont>
      <p:font typeface="TT Interphases" charset="1" panose="02000503020000020004"/>
      <p:regular r:id="rId16"/>
    </p:embeddedFont>
    <p:embeddedFont>
      <p:font typeface="TT Interphases Bold" charset="1" panose="02000803060000020004"/>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9.svg" Type="http://schemas.openxmlformats.org/officeDocument/2006/relationships/image"/><Relationship Id="rId11" Target="../media/image4.png" Type="http://schemas.openxmlformats.org/officeDocument/2006/relationships/image"/><Relationship Id="rId12" Target="../media/image7.png" Type="http://schemas.openxmlformats.org/officeDocument/2006/relationships/image"/><Relationship Id="rId13" Target="../media/image8.svg" Type="http://schemas.openxmlformats.org/officeDocument/2006/relationships/image"/><Relationship Id="rId14" Target="../media/image9.png" Type="http://schemas.openxmlformats.org/officeDocument/2006/relationships/image"/><Relationship Id="rId15" Target="../media/image10.svg" Type="http://schemas.openxmlformats.org/officeDocument/2006/relationships/image"/><Relationship Id="rId2" Target="../media/image3.png" Type="http://schemas.openxmlformats.org/officeDocument/2006/relationships/image"/><Relationship Id="rId3" Target="../media/image12.png" Type="http://schemas.openxmlformats.org/officeDocument/2006/relationships/image"/><Relationship Id="rId4" Target="../media/image13.sv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16.png" Type="http://schemas.openxmlformats.org/officeDocument/2006/relationships/image"/><Relationship Id="rId8" Target="../media/image17.svg" Type="http://schemas.openxmlformats.org/officeDocument/2006/relationships/image"/><Relationship Id="rId9" Target="../media/image18.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20.png" Type="http://schemas.openxmlformats.org/officeDocument/2006/relationships/image"/><Relationship Id="rId4" Target="../media/image21.svg" Type="http://schemas.openxmlformats.org/officeDocument/2006/relationships/image"/><Relationship Id="rId5" Target="../media/image22.png" Type="http://schemas.openxmlformats.org/officeDocument/2006/relationships/image"/><Relationship Id="rId6" Target="../media/image23.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24.png" Type="http://schemas.openxmlformats.org/officeDocument/2006/relationships/image"/><Relationship Id="rId4" Target="../media/image25.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26.pn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 Id="rId6" Target="../media/image29.png" Type="http://schemas.openxmlformats.org/officeDocument/2006/relationships/image"/><Relationship Id="rId7" Target="../media/image30.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31.png" Type="http://schemas.openxmlformats.org/officeDocument/2006/relationships/image"/></Relationships>
</file>

<file path=ppt/slides/slide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6804000" y="98883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Canva Sans"/>
                <a:ea typeface="Canva Sans"/>
                <a:cs typeface="Canva Sans"/>
                <a:sym typeface="Canva Sans"/>
              </a:rPr>
              <a:t>1</a:t>
            </a:r>
          </a:p>
        </p:txBody>
      </p:sp>
      <p:sp>
        <p:nvSpPr>
          <p:cNvPr name="TextBox 3" id="3"/>
          <p:cNvSpPr txBox="true"/>
          <p:nvPr/>
        </p:nvSpPr>
        <p:spPr>
          <a:xfrm rot="0">
            <a:off x="756000" y="698850"/>
            <a:ext cx="5438775" cy="514350"/>
          </a:xfrm>
          <a:prstGeom prst="rect">
            <a:avLst/>
          </a:prstGeom>
        </p:spPr>
        <p:txBody>
          <a:bodyPr anchor="t" rtlCol="false" tIns="0" lIns="0" bIns="0" rIns="0">
            <a:spAutoFit/>
          </a:bodyPr>
          <a:lstStyle/>
          <a:p>
            <a:pPr algn="ctr">
              <a:lnSpc>
                <a:spcPts val="4200"/>
              </a:lnSpc>
            </a:pPr>
            <a:r>
              <a:rPr lang="en-US" sz="3000" b="true">
                <a:solidFill>
                  <a:srgbClr val="000000"/>
                </a:solidFill>
                <a:latin typeface="Canva Sans Bold"/>
                <a:ea typeface="Canva Sans Bold"/>
                <a:cs typeface="Canva Sans Bold"/>
                <a:sym typeface="Canva Sans Bold"/>
              </a:rPr>
              <a:t>Erkundung eines Ökosystems</a:t>
            </a:r>
          </a:p>
        </p:txBody>
      </p:sp>
      <p:sp>
        <p:nvSpPr>
          <p:cNvPr name="TextBox 4" id="4"/>
          <p:cNvSpPr txBox="true"/>
          <p:nvPr/>
        </p:nvSpPr>
        <p:spPr>
          <a:xfrm rot="0">
            <a:off x="756000" y="1165575"/>
            <a:ext cx="6183285" cy="701675"/>
          </a:xfrm>
          <a:prstGeom prst="rect">
            <a:avLst/>
          </a:prstGeom>
        </p:spPr>
        <p:txBody>
          <a:bodyPr anchor="t" rtlCol="false" tIns="0" lIns="0" bIns="0" rIns="0">
            <a:spAutoFit/>
          </a:bodyPr>
          <a:lstStyle/>
          <a:p>
            <a:pPr algn="l">
              <a:lnSpc>
                <a:spcPts val="2800"/>
              </a:lnSpc>
            </a:pPr>
            <a:r>
              <a:rPr lang="en-US" sz="2000" b="true">
                <a:solidFill>
                  <a:srgbClr val="000000"/>
                </a:solidFill>
                <a:latin typeface="Canva Sans Bold"/>
                <a:ea typeface="Canva Sans Bold"/>
                <a:cs typeface="Canva Sans Bold"/>
                <a:sym typeface="Canva Sans Bold"/>
              </a:rPr>
              <a:t>Erkundung eines regionalen Fließgewässers,</a:t>
            </a:r>
          </a:p>
          <a:p>
            <a:pPr algn="l">
              <a:lnSpc>
                <a:spcPts val="2800"/>
              </a:lnSpc>
            </a:pPr>
            <a:r>
              <a:rPr lang="en-US" sz="2000" b="true">
                <a:solidFill>
                  <a:srgbClr val="000000"/>
                </a:solidFill>
                <a:latin typeface="Canva Sans Bold"/>
                <a:ea typeface="Canva Sans Bold"/>
                <a:cs typeface="Canva Sans Bold"/>
                <a:sym typeface="Canva Sans Bold"/>
              </a:rPr>
              <a:t>Biologie, Klasse 8-10 </a:t>
            </a:r>
          </a:p>
        </p:txBody>
      </p:sp>
      <p:sp>
        <p:nvSpPr>
          <p:cNvPr name="TextBox 5" id="5"/>
          <p:cNvSpPr txBox="true"/>
          <p:nvPr/>
        </p:nvSpPr>
        <p:spPr>
          <a:xfrm rot="0">
            <a:off x="756000" y="2021533"/>
            <a:ext cx="1204912" cy="349250"/>
          </a:xfrm>
          <a:prstGeom prst="rect">
            <a:avLst/>
          </a:prstGeom>
        </p:spPr>
        <p:txBody>
          <a:bodyPr anchor="t" rtlCol="false" tIns="0" lIns="0" bIns="0" rIns="0">
            <a:spAutoFit/>
          </a:bodyPr>
          <a:lstStyle/>
          <a:p>
            <a:pPr algn="l">
              <a:lnSpc>
                <a:spcPts val="2800"/>
              </a:lnSpc>
            </a:pPr>
            <a:r>
              <a:rPr lang="en-US" sz="2000" b="true">
                <a:solidFill>
                  <a:srgbClr val="000000"/>
                </a:solidFill>
                <a:latin typeface="Canva Sans Bold"/>
                <a:ea typeface="Canva Sans Bold"/>
                <a:cs typeface="Canva Sans Bold"/>
                <a:sym typeface="Canva Sans Bold"/>
              </a:rPr>
              <a:t>Lernziele:</a:t>
            </a:r>
          </a:p>
        </p:txBody>
      </p:sp>
      <p:sp>
        <p:nvSpPr>
          <p:cNvPr name="TextBox 6" id="6"/>
          <p:cNvSpPr txBox="true"/>
          <p:nvPr/>
        </p:nvSpPr>
        <p:spPr>
          <a:xfrm rot="0">
            <a:off x="756000" y="2351733"/>
            <a:ext cx="6048000" cy="8283533"/>
          </a:xfrm>
          <a:prstGeom prst="rect">
            <a:avLst/>
          </a:prstGeom>
        </p:spPr>
        <p:txBody>
          <a:bodyPr anchor="t" rtlCol="false" tIns="0" lIns="0" bIns="0" rIns="0">
            <a:spAutoFit/>
          </a:bodyPr>
          <a:lstStyle/>
          <a:p>
            <a:pPr algn="just">
              <a:lnSpc>
                <a:spcPts val="1675"/>
              </a:lnSpc>
            </a:pPr>
            <a:r>
              <a:rPr lang="en-US" sz="1197">
                <a:solidFill>
                  <a:srgbClr val="000000"/>
                </a:solidFill>
                <a:latin typeface="Canva Sans"/>
                <a:ea typeface="Canva Sans"/>
                <a:cs typeface="Canva Sans"/>
                <a:sym typeface="Canva Sans"/>
              </a:rPr>
              <a:t>Dieses Unterrichtskonzept verbindet fächerübergreifend die Untersuchung eines heimischen Ökosystems als Aspekt des Kernlehrplans Biologie, Sek. I, NRW aus dem Inhaltsfeld Ökologie mit Aspekten der Orientierung mithilfe von Karten und einfachen web- und GPS-basierten Anwendungen aus dem Kernlehrplan Erdkunde, Sek. I, NRW. Folgende Lernziele werden in der Unterrichtseinheit erreicht: </a:t>
            </a:r>
          </a:p>
          <a:p>
            <a:pPr algn="l">
              <a:lnSpc>
                <a:spcPts val="1675"/>
              </a:lnSpc>
            </a:pPr>
          </a:p>
          <a:p>
            <a:pPr algn="l">
              <a:lnSpc>
                <a:spcPts val="1675"/>
              </a:lnSpc>
            </a:pPr>
            <a:r>
              <a:rPr lang="en-US" sz="1197" b="true">
                <a:solidFill>
                  <a:srgbClr val="000000"/>
                </a:solidFill>
                <a:latin typeface="Canva Sans Bold"/>
                <a:ea typeface="Canva Sans Bold"/>
                <a:cs typeface="Canva Sans Bold"/>
                <a:sym typeface="Canva Sans Bold"/>
              </a:rPr>
              <a:t>Biologie: </a:t>
            </a:r>
          </a:p>
          <a:p>
            <a:pPr algn="l">
              <a:lnSpc>
                <a:spcPts val="1675"/>
              </a:lnSpc>
            </a:pPr>
            <a:r>
              <a:rPr lang="en-US" sz="1197">
                <a:solidFill>
                  <a:srgbClr val="000000"/>
                </a:solidFill>
                <a:latin typeface="Canva Sans"/>
                <a:ea typeface="Canva Sans"/>
                <a:cs typeface="Canva Sans"/>
                <a:sym typeface="Canva Sans"/>
              </a:rPr>
              <a:t>Die Schüler:innen ...</a:t>
            </a:r>
          </a:p>
          <a:p>
            <a:pPr algn="l" marL="258443" indent="-129222" lvl="1">
              <a:lnSpc>
                <a:spcPts val="1675"/>
              </a:lnSpc>
              <a:buFont typeface="Arial"/>
              <a:buChar char="•"/>
            </a:pPr>
            <a:r>
              <a:rPr lang="en-US" sz="1197">
                <a:solidFill>
                  <a:srgbClr val="000000"/>
                </a:solidFill>
                <a:latin typeface="Canva Sans"/>
                <a:ea typeface="Canva Sans"/>
                <a:cs typeface="Canva Sans"/>
                <a:sym typeface="Canva Sans"/>
              </a:rPr>
              <a:t>untersuchen </a:t>
            </a:r>
            <a:r>
              <a:rPr lang="en-US" sz="1197">
                <a:solidFill>
                  <a:srgbClr val="000000"/>
                </a:solidFill>
                <a:latin typeface="Canva Sans"/>
                <a:ea typeface="Canva Sans"/>
                <a:cs typeface="Canva Sans"/>
                <a:sym typeface="Canva Sans"/>
              </a:rPr>
              <a:t>ein heimisches Ökosystem hinsichtlich seiner Struktur und bestimmen dort vorkommende Taxa (E2, E4).</a:t>
            </a:r>
          </a:p>
          <a:p>
            <a:pPr algn="l" marL="258443" indent="-129222" lvl="1">
              <a:lnSpc>
                <a:spcPts val="1675"/>
              </a:lnSpc>
              <a:buFont typeface="Arial"/>
              <a:buChar char="•"/>
            </a:pPr>
            <a:r>
              <a:rPr lang="en-US" sz="1197">
                <a:solidFill>
                  <a:srgbClr val="000000"/>
                </a:solidFill>
                <a:latin typeface="Canva Sans"/>
                <a:ea typeface="Canva Sans"/>
                <a:cs typeface="Canva Sans"/>
                <a:sym typeface="Canva Sans"/>
              </a:rPr>
              <a:t>messen </a:t>
            </a:r>
            <a:r>
              <a:rPr lang="en-US" sz="1197">
                <a:solidFill>
                  <a:srgbClr val="000000"/>
                </a:solidFill>
                <a:latin typeface="Canva Sans"/>
                <a:ea typeface="Canva Sans"/>
                <a:cs typeface="Canva Sans"/>
                <a:sym typeface="Canva Sans"/>
              </a:rPr>
              <a:t>abiotische Faktoren in einem heimischen Ökosystem und  setzen diese mit dem Vorkommen von Arten in Beziehung (E1, E4, E5).</a:t>
            </a:r>
          </a:p>
          <a:p>
            <a:pPr algn="l">
              <a:lnSpc>
                <a:spcPts val="1675"/>
              </a:lnSpc>
            </a:pPr>
          </a:p>
          <a:p>
            <a:pPr algn="l">
              <a:lnSpc>
                <a:spcPts val="1675"/>
              </a:lnSpc>
            </a:pPr>
            <a:r>
              <a:rPr lang="en-US" sz="1197" b="true">
                <a:solidFill>
                  <a:srgbClr val="000000"/>
                </a:solidFill>
                <a:latin typeface="Canva Sans Bold"/>
                <a:ea typeface="Canva Sans Bold"/>
                <a:cs typeface="Canva Sans Bold"/>
                <a:sym typeface="Canva Sans Bold"/>
              </a:rPr>
              <a:t>Erdkunde</a:t>
            </a:r>
          </a:p>
          <a:p>
            <a:pPr algn="l">
              <a:lnSpc>
                <a:spcPts val="1675"/>
              </a:lnSpc>
            </a:pPr>
            <a:r>
              <a:rPr lang="en-US" sz="1197">
                <a:solidFill>
                  <a:srgbClr val="000000"/>
                </a:solidFill>
                <a:latin typeface="Canva Sans"/>
                <a:ea typeface="Canva Sans"/>
                <a:cs typeface="Canva Sans"/>
                <a:sym typeface="Canva Sans"/>
              </a:rPr>
              <a:t>Die Schüler:innen ...</a:t>
            </a:r>
          </a:p>
          <a:p>
            <a:pPr algn="l" marL="258443" indent="-129222" lvl="1">
              <a:lnSpc>
                <a:spcPts val="1675"/>
              </a:lnSpc>
              <a:buFont typeface="Arial"/>
              <a:buChar char="•"/>
            </a:pPr>
            <a:r>
              <a:rPr lang="en-US" sz="1197">
                <a:solidFill>
                  <a:srgbClr val="000000"/>
                </a:solidFill>
                <a:latin typeface="Canva Sans"/>
                <a:ea typeface="Canva Sans"/>
                <a:cs typeface="Canva Sans"/>
                <a:sym typeface="Canva Sans"/>
              </a:rPr>
              <a:t>orientieren sich unmittelbar vor Ort und mittelbar mithilfe von Karten und einfachen web- bzw. GPS-basierten Anwendungen (MK1).</a:t>
            </a:r>
          </a:p>
          <a:p>
            <a:pPr algn="l">
              <a:lnSpc>
                <a:spcPts val="1675"/>
              </a:lnSpc>
            </a:pPr>
          </a:p>
          <a:p>
            <a:pPr algn="l">
              <a:lnSpc>
                <a:spcPts val="2793"/>
              </a:lnSpc>
            </a:pPr>
            <a:r>
              <a:rPr lang="en-US" sz="1995" b="true">
                <a:solidFill>
                  <a:srgbClr val="000000"/>
                </a:solidFill>
                <a:latin typeface="Canva Sans Bold"/>
                <a:ea typeface="Canva Sans Bold"/>
                <a:cs typeface="Canva Sans Bold"/>
                <a:sym typeface="Canva Sans Bold"/>
              </a:rPr>
              <a:t>Beschreibung der Unterrichtseinheit: </a:t>
            </a:r>
          </a:p>
          <a:p>
            <a:pPr algn="just">
              <a:lnSpc>
                <a:spcPts val="1675"/>
              </a:lnSpc>
            </a:pPr>
            <a:r>
              <a:rPr lang="en-US" sz="1197">
                <a:solidFill>
                  <a:srgbClr val="000000"/>
                </a:solidFill>
                <a:latin typeface="Canva Sans"/>
                <a:ea typeface="Canva Sans"/>
                <a:cs typeface="Canva Sans"/>
                <a:sym typeface="Canva Sans"/>
              </a:rPr>
              <a:t>In dieser Unterrichtseinheit lernen die Schüler:innen die Methode der Bestimmung der Gewässergüte an einem regionalen Fließgewässer. Die App Geogami strukturiert die Erkundung des Ökosystems, sodass die Lernenden sich selbstständig in Kleingruppen zu unterschiedlichen Standorten bewegen können, um dort die Gewässergüte zu bestimmen.  Nebenbei erlernen diese die Orientierung mithilfe von Karten und einfachen web- und GPS-basierten Anwendungen. Zwischen den Standorten können zusätzlich kurze Stops und Aufgaben eingefügt werden und so die Aufmerksamkeit der Schüler:innen auf ihre Umgebung gelenkt werden.</a:t>
            </a:r>
          </a:p>
          <a:p>
            <a:pPr algn="just">
              <a:lnSpc>
                <a:spcPts val="1675"/>
              </a:lnSpc>
            </a:pPr>
            <a:r>
              <a:rPr lang="en-US" sz="1197">
                <a:solidFill>
                  <a:srgbClr val="000000"/>
                </a:solidFill>
                <a:latin typeface="Canva Sans"/>
                <a:ea typeface="Canva Sans"/>
                <a:cs typeface="Canva Sans"/>
                <a:sym typeface="Canva Sans"/>
              </a:rPr>
              <a:t>An den jeweiligen Standorten nutzen die Lernenden die Materialien zur Untersuchung der Gewässergüte und protokollieren diese mithilfe des Materials. Im ersten Schritt beschreiben die Schüler:innen die Struktur des Gewässers und nehmen anschließend Wasserproben, um später die chemische Gewässergüte zu berechnen. Die komplexe biologische Gewässergüte wird im nächsten Schritt vereinfacht mit Hilfe eines, im Material enthaltenden, Bestimmungsschlüssels untersucht. Abschließend kann, dem schulischen Kontext angemessen eine Geamt-Gewässergüte für die Standorte berechnet werden. </a:t>
            </a:r>
          </a:p>
          <a:p>
            <a:pPr algn="just">
              <a:lnSpc>
                <a:spcPts val="1675"/>
              </a:lnSpc>
            </a:pPr>
          </a:p>
          <a:p>
            <a:pPr algn="l">
              <a:lnSpc>
                <a:spcPts val="1675"/>
              </a:lnSpc>
            </a:pPr>
          </a:p>
          <a:p>
            <a:pPr algn="l">
              <a:lnSpc>
                <a:spcPts val="1675"/>
              </a:lnSpc>
              <a:spcBef>
                <a:spcPct val="0"/>
              </a:spcBef>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0" y="341415"/>
            <a:ext cx="7560000" cy="2268000"/>
          </a:xfrm>
          <a:prstGeom prst="rect">
            <a:avLst/>
          </a:prstGeom>
          <a:solidFill>
            <a:srgbClr val="FFFFFF"/>
          </a:solidFill>
        </p:spPr>
      </p:sp>
      <p:grpSp>
        <p:nvGrpSpPr>
          <p:cNvPr name="Group 3" id="3"/>
          <p:cNvGrpSpPr/>
          <p:nvPr/>
        </p:nvGrpSpPr>
        <p:grpSpPr>
          <a:xfrm rot="0">
            <a:off x="5329800" y="0"/>
            <a:ext cx="2192400" cy="2571615"/>
            <a:chOff x="0" y="0"/>
            <a:chExt cx="2709333" cy="3177961"/>
          </a:xfrm>
        </p:grpSpPr>
        <p:sp>
          <p:nvSpPr>
            <p:cNvPr name="Freeform 4" id="4"/>
            <p:cNvSpPr/>
            <p:nvPr/>
          </p:nvSpPr>
          <p:spPr>
            <a:xfrm flipH="false" flipV="false" rot="0">
              <a:off x="0" y="0"/>
              <a:ext cx="2709333" cy="3177961"/>
            </a:xfrm>
            <a:custGeom>
              <a:avLst/>
              <a:gdLst/>
              <a:ahLst/>
              <a:cxnLst/>
              <a:rect r="r" b="b" t="t" l="l"/>
              <a:pathLst>
                <a:path h="3177961" w="2709333">
                  <a:moveTo>
                    <a:pt x="105938" y="0"/>
                  </a:moveTo>
                  <a:lnTo>
                    <a:pt x="2603396" y="0"/>
                  </a:lnTo>
                  <a:cubicBezTo>
                    <a:pt x="2631492" y="0"/>
                    <a:pt x="2658438" y="11161"/>
                    <a:pt x="2678305" y="31028"/>
                  </a:cubicBezTo>
                  <a:cubicBezTo>
                    <a:pt x="2698172" y="50896"/>
                    <a:pt x="2709333" y="77841"/>
                    <a:pt x="2709333" y="105938"/>
                  </a:cubicBezTo>
                  <a:lnTo>
                    <a:pt x="2709333" y="3072024"/>
                  </a:lnTo>
                  <a:cubicBezTo>
                    <a:pt x="2709333" y="3100120"/>
                    <a:pt x="2698172" y="3127066"/>
                    <a:pt x="2678305" y="3146933"/>
                  </a:cubicBezTo>
                  <a:cubicBezTo>
                    <a:pt x="2658438" y="3166800"/>
                    <a:pt x="2631492" y="3177961"/>
                    <a:pt x="2603396" y="3177961"/>
                  </a:cubicBezTo>
                  <a:lnTo>
                    <a:pt x="105938" y="3177961"/>
                  </a:lnTo>
                  <a:cubicBezTo>
                    <a:pt x="77841" y="3177961"/>
                    <a:pt x="50896" y="3166800"/>
                    <a:pt x="31028" y="3146933"/>
                  </a:cubicBezTo>
                  <a:cubicBezTo>
                    <a:pt x="11161" y="3127066"/>
                    <a:pt x="0" y="3100120"/>
                    <a:pt x="0" y="3072024"/>
                  </a:cubicBezTo>
                  <a:lnTo>
                    <a:pt x="0" y="105938"/>
                  </a:lnTo>
                  <a:cubicBezTo>
                    <a:pt x="0" y="77841"/>
                    <a:pt x="11161" y="50896"/>
                    <a:pt x="31028" y="31028"/>
                  </a:cubicBezTo>
                  <a:cubicBezTo>
                    <a:pt x="50896" y="11161"/>
                    <a:pt x="77841" y="0"/>
                    <a:pt x="105938" y="0"/>
                  </a:cubicBezTo>
                  <a:close/>
                </a:path>
              </a:pathLst>
            </a:custGeom>
            <a:solidFill>
              <a:srgbClr val="D9D9D9"/>
            </a:solidFill>
            <a:ln cap="rnd">
              <a:noFill/>
              <a:prstDash val="solid"/>
              <a:round/>
            </a:ln>
          </p:spPr>
        </p:sp>
        <p:sp>
          <p:nvSpPr>
            <p:cNvPr name="TextBox 5" id="5"/>
            <p:cNvSpPr txBox="true"/>
            <p:nvPr/>
          </p:nvSpPr>
          <p:spPr>
            <a:xfrm>
              <a:off x="0" y="-285750"/>
              <a:ext cx="2709333" cy="3463711"/>
            </a:xfrm>
            <a:prstGeom prst="rect">
              <a:avLst/>
            </a:prstGeom>
          </p:spPr>
          <p:txBody>
            <a:bodyPr anchor="ctr" rtlCol="false" tIns="50800" lIns="50800" bIns="50800" rIns="50800"/>
            <a:lstStyle/>
            <a:p>
              <a:pPr algn="ctr" marL="0" indent="0" lvl="0">
                <a:lnSpc>
                  <a:spcPts val="20932"/>
                </a:lnSpc>
                <a:spcBef>
                  <a:spcPct val="0"/>
                </a:spcBef>
              </a:pPr>
            </a:p>
          </p:txBody>
        </p:sp>
      </p:grpSp>
      <p:grpSp>
        <p:nvGrpSpPr>
          <p:cNvPr name="Group 6" id="6"/>
          <p:cNvGrpSpPr/>
          <p:nvPr/>
        </p:nvGrpSpPr>
        <p:grpSpPr>
          <a:xfrm rot="0">
            <a:off x="37800" y="1966815"/>
            <a:ext cx="5254200" cy="604800"/>
            <a:chOff x="0" y="0"/>
            <a:chExt cx="6276622" cy="722489"/>
          </a:xfrm>
        </p:grpSpPr>
        <p:sp>
          <p:nvSpPr>
            <p:cNvPr name="Freeform 7" id="7"/>
            <p:cNvSpPr/>
            <p:nvPr/>
          </p:nvSpPr>
          <p:spPr>
            <a:xfrm flipH="false" flipV="false" rot="0">
              <a:off x="0" y="0"/>
              <a:ext cx="6276622" cy="722489"/>
            </a:xfrm>
            <a:custGeom>
              <a:avLst/>
              <a:gdLst/>
              <a:ahLst/>
              <a:cxnLst/>
              <a:rect r="r" b="b" t="t" l="l"/>
              <a:pathLst>
                <a:path h="722489" w="6276622">
                  <a:moveTo>
                    <a:pt x="44204" y="0"/>
                  </a:moveTo>
                  <a:lnTo>
                    <a:pt x="6232418" y="0"/>
                  </a:lnTo>
                  <a:cubicBezTo>
                    <a:pt x="6256831" y="0"/>
                    <a:pt x="6276622" y="19791"/>
                    <a:pt x="6276622" y="44204"/>
                  </a:cubicBezTo>
                  <a:lnTo>
                    <a:pt x="6276622" y="678285"/>
                  </a:lnTo>
                  <a:cubicBezTo>
                    <a:pt x="6276622" y="702698"/>
                    <a:pt x="6256831" y="722489"/>
                    <a:pt x="6232418" y="722489"/>
                  </a:cubicBezTo>
                  <a:lnTo>
                    <a:pt x="44204" y="722489"/>
                  </a:lnTo>
                  <a:cubicBezTo>
                    <a:pt x="19791" y="722489"/>
                    <a:pt x="0" y="702698"/>
                    <a:pt x="0" y="678285"/>
                  </a:cubicBezTo>
                  <a:lnTo>
                    <a:pt x="0" y="44204"/>
                  </a:lnTo>
                  <a:cubicBezTo>
                    <a:pt x="0" y="19791"/>
                    <a:pt x="19791" y="0"/>
                    <a:pt x="44204" y="0"/>
                  </a:cubicBezTo>
                  <a:close/>
                </a:path>
              </a:pathLst>
            </a:custGeom>
            <a:solidFill>
              <a:srgbClr val="000000"/>
            </a:solidFill>
          </p:spPr>
        </p:sp>
        <p:sp>
          <p:nvSpPr>
            <p:cNvPr name="TextBox 8" id="8"/>
            <p:cNvSpPr txBox="true"/>
            <p:nvPr/>
          </p:nvSpPr>
          <p:spPr>
            <a:xfrm>
              <a:off x="0" y="-19050"/>
              <a:ext cx="6276622" cy="741539"/>
            </a:xfrm>
            <a:prstGeom prst="rect">
              <a:avLst/>
            </a:prstGeom>
          </p:spPr>
          <p:txBody>
            <a:bodyPr anchor="ctr" rtlCol="false" tIns="50800" lIns="50800" bIns="50800" rIns="50800"/>
            <a:lstStyle/>
            <a:p>
              <a:pPr algn="ctr">
                <a:lnSpc>
                  <a:spcPts val="1540"/>
                </a:lnSpc>
                <a:spcBef>
                  <a:spcPct val="0"/>
                </a:spcBef>
              </a:pPr>
            </a:p>
          </p:txBody>
        </p:sp>
      </p:grpSp>
      <p:grpSp>
        <p:nvGrpSpPr>
          <p:cNvPr name="Group 9" id="9"/>
          <p:cNvGrpSpPr/>
          <p:nvPr/>
        </p:nvGrpSpPr>
        <p:grpSpPr>
          <a:xfrm rot="0">
            <a:off x="37800" y="0"/>
            <a:ext cx="5254200" cy="1929015"/>
            <a:chOff x="0" y="0"/>
            <a:chExt cx="6276622" cy="2304385"/>
          </a:xfrm>
        </p:grpSpPr>
        <p:sp>
          <p:nvSpPr>
            <p:cNvPr name="Freeform 10" id="10"/>
            <p:cNvSpPr/>
            <p:nvPr/>
          </p:nvSpPr>
          <p:spPr>
            <a:xfrm flipH="false" flipV="false" rot="0">
              <a:off x="0" y="0"/>
              <a:ext cx="6276622" cy="2304385"/>
            </a:xfrm>
            <a:custGeom>
              <a:avLst/>
              <a:gdLst/>
              <a:ahLst/>
              <a:cxnLst/>
              <a:rect r="r" b="b" t="t" l="l"/>
              <a:pathLst>
                <a:path h="2304385" w="6276622">
                  <a:moveTo>
                    <a:pt x="44204" y="0"/>
                  </a:moveTo>
                  <a:lnTo>
                    <a:pt x="6232418" y="0"/>
                  </a:lnTo>
                  <a:cubicBezTo>
                    <a:pt x="6256831" y="0"/>
                    <a:pt x="6276622" y="19791"/>
                    <a:pt x="6276622" y="44204"/>
                  </a:cubicBezTo>
                  <a:lnTo>
                    <a:pt x="6276622" y="2260181"/>
                  </a:lnTo>
                  <a:cubicBezTo>
                    <a:pt x="6276622" y="2284594"/>
                    <a:pt x="6256831" y="2304385"/>
                    <a:pt x="6232418" y="2304385"/>
                  </a:cubicBezTo>
                  <a:lnTo>
                    <a:pt x="44204" y="2304385"/>
                  </a:lnTo>
                  <a:cubicBezTo>
                    <a:pt x="19791" y="2304385"/>
                    <a:pt x="0" y="2284594"/>
                    <a:pt x="0" y="2260181"/>
                  </a:cubicBezTo>
                  <a:lnTo>
                    <a:pt x="0" y="44204"/>
                  </a:lnTo>
                  <a:cubicBezTo>
                    <a:pt x="0" y="19791"/>
                    <a:pt x="19791" y="0"/>
                    <a:pt x="44204" y="0"/>
                  </a:cubicBezTo>
                  <a:close/>
                </a:path>
              </a:pathLst>
            </a:custGeom>
            <a:solidFill>
              <a:srgbClr val="A6D9F6"/>
            </a:solidFill>
          </p:spPr>
        </p:sp>
        <p:sp>
          <p:nvSpPr>
            <p:cNvPr name="TextBox 11" id="11"/>
            <p:cNvSpPr txBox="true"/>
            <p:nvPr/>
          </p:nvSpPr>
          <p:spPr>
            <a:xfrm>
              <a:off x="0" y="-19050"/>
              <a:ext cx="6276622" cy="2323435"/>
            </a:xfrm>
            <a:prstGeom prst="rect">
              <a:avLst/>
            </a:prstGeom>
          </p:spPr>
          <p:txBody>
            <a:bodyPr anchor="ctr" rtlCol="false" tIns="50800" lIns="50800" bIns="50800" rIns="50800"/>
            <a:lstStyle/>
            <a:p>
              <a:pPr algn="ctr" marL="237491" indent="-118745" lvl="1">
                <a:lnSpc>
                  <a:spcPts val="1540"/>
                </a:lnSpc>
                <a:buFont typeface="Arial"/>
                <a:buChar char="•"/>
              </a:pPr>
            </a:p>
          </p:txBody>
        </p:sp>
      </p:grpSp>
      <p:sp>
        <p:nvSpPr>
          <p:cNvPr name="Freeform 12" id="12"/>
          <p:cNvSpPr/>
          <p:nvPr/>
        </p:nvSpPr>
        <p:spPr>
          <a:xfrm flipH="false" flipV="false" rot="0">
            <a:off x="290967" y="453600"/>
            <a:ext cx="302400" cy="302400"/>
          </a:xfrm>
          <a:custGeom>
            <a:avLst/>
            <a:gdLst/>
            <a:ahLst/>
            <a:cxnLst/>
            <a:rect r="r" b="b" t="t" l="l"/>
            <a:pathLst>
              <a:path h="302400" w="302400">
                <a:moveTo>
                  <a:pt x="0" y="0"/>
                </a:moveTo>
                <a:lnTo>
                  <a:pt x="302400" y="0"/>
                </a:lnTo>
                <a:lnTo>
                  <a:pt x="302400" y="302400"/>
                </a:lnTo>
                <a:lnTo>
                  <a:pt x="0" y="3024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13" id="13"/>
          <p:cNvSpPr/>
          <p:nvPr/>
        </p:nvSpPr>
        <p:spPr>
          <a:xfrm flipH="false" flipV="false" rot="0">
            <a:off x="5454540" y="341415"/>
            <a:ext cx="2067660" cy="1946803"/>
          </a:xfrm>
          <a:custGeom>
            <a:avLst/>
            <a:gdLst/>
            <a:ahLst/>
            <a:cxnLst/>
            <a:rect r="r" b="b" t="t" l="l"/>
            <a:pathLst>
              <a:path h="1946803" w="2067660">
                <a:moveTo>
                  <a:pt x="0" y="0"/>
                </a:moveTo>
                <a:lnTo>
                  <a:pt x="2067660" y="0"/>
                </a:lnTo>
                <a:lnTo>
                  <a:pt x="2067660" y="1946803"/>
                </a:lnTo>
                <a:lnTo>
                  <a:pt x="0" y="1946803"/>
                </a:lnTo>
                <a:lnTo>
                  <a:pt x="0" y="0"/>
                </a:lnTo>
                <a:close/>
              </a:path>
            </a:pathLst>
          </a:custGeom>
          <a:blipFill>
            <a:blip r:embed="rId4"/>
            <a:stretch>
              <a:fillRect l="0" t="-16274" r="-331256" b="-45752"/>
            </a:stretch>
          </a:blipFill>
        </p:spPr>
      </p:sp>
      <p:sp>
        <p:nvSpPr>
          <p:cNvPr name="Freeform 14" id="14"/>
          <p:cNvSpPr/>
          <p:nvPr/>
        </p:nvSpPr>
        <p:spPr>
          <a:xfrm flipH="false" flipV="false" rot="0">
            <a:off x="3266539" y="2609415"/>
            <a:ext cx="4219661" cy="8082585"/>
          </a:xfrm>
          <a:custGeom>
            <a:avLst/>
            <a:gdLst/>
            <a:ahLst/>
            <a:cxnLst/>
            <a:rect r="r" b="b" t="t" l="l"/>
            <a:pathLst>
              <a:path h="8082585" w="4219661">
                <a:moveTo>
                  <a:pt x="0" y="0"/>
                </a:moveTo>
                <a:lnTo>
                  <a:pt x="4219661" y="0"/>
                </a:lnTo>
                <a:lnTo>
                  <a:pt x="4219661" y="8082585"/>
                </a:lnTo>
                <a:lnTo>
                  <a:pt x="0" y="8082585"/>
                </a:lnTo>
                <a:lnTo>
                  <a:pt x="0" y="0"/>
                </a:lnTo>
                <a:close/>
              </a:path>
            </a:pathLst>
          </a:custGeom>
          <a:blipFill>
            <a:blip r:embed="rId5"/>
            <a:stretch>
              <a:fillRect l="0" t="-68" r="-89" b="-68"/>
            </a:stretch>
          </a:blipFill>
        </p:spPr>
      </p:sp>
      <p:sp>
        <p:nvSpPr>
          <p:cNvPr name="Freeform 15" id="15"/>
          <p:cNvSpPr/>
          <p:nvPr/>
        </p:nvSpPr>
        <p:spPr>
          <a:xfrm flipH="false" flipV="false" rot="0">
            <a:off x="3780000" y="3066615"/>
            <a:ext cx="1119525" cy="776671"/>
          </a:xfrm>
          <a:custGeom>
            <a:avLst/>
            <a:gdLst/>
            <a:ahLst/>
            <a:cxnLst/>
            <a:rect r="r" b="b" t="t" l="l"/>
            <a:pathLst>
              <a:path h="776671" w="1119525">
                <a:moveTo>
                  <a:pt x="0" y="0"/>
                </a:moveTo>
                <a:lnTo>
                  <a:pt x="1119525" y="0"/>
                </a:lnTo>
                <a:lnTo>
                  <a:pt x="1119525" y="776671"/>
                </a:lnTo>
                <a:lnTo>
                  <a:pt x="0" y="77667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false" flipV="false" rot="0">
            <a:off x="5523097" y="4012424"/>
            <a:ext cx="902903" cy="1517485"/>
          </a:xfrm>
          <a:custGeom>
            <a:avLst/>
            <a:gdLst/>
            <a:ahLst/>
            <a:cxnLst/>
            <a:rect r="r" b="b" t="t" l="l"/>
            <a:pathLst>
              <a:path h="1517485" w="902903">
                <a:moveTo>
                  <a:pt x="0" y="0"/>
                </a:moveTo>
                <a:lnTo>
                  <a:pt x="902903" y="0"/>
                </a:lnTo>
                <a:lnTo>
                  <a:pt x="902903" y="1517485"/>
                </a:lnTo>
                <a:lnTo>
                  <a:pt x="0" y="151748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7" id="17"/>
          <p:cNvSpPr/>
          <p:nvPr/>
        </p:nvSpPr>
        <p:spPr>
          <a:xfrm flipH="false" flipV="false" rot="0">
            <a:off x="4924918" y="4233806"/>
            <a:ext cx="902903" cy="1517485"/>
          </a:xfrm>
          <a:custGeom>
            <a:avLst/>
            <a:gdLst/>
            <a:ahLst/>
            <a:cxnLst/>
            <a:rect r="r" b="b" t="t" l="l"/>
            <a:pathLst>
              <a:path h="1517485" w="902903">
                <a:moveTo>
                  <a:pt x="0" y="0"/>
                </a:moveTo>
                <a:lnTo>
                  <a:pt x="902903" y="0"/>
                </a:lnTo>
                <a:lnTo>
                  <a:pt x="902903" y="1517485"/>
                </a:lnTo>
                <a:lnTo>
                  <a:pt x="0" y="151748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8" id="18"/>
          <p:cNvSpPr/>
          <p:nvPr/>
        </p:nvSpPr>
        <p:spPr>
          <a:xfrm flipH="false" flipV="false" rot="0">
            <a:off x="5727306" y="6291687"/>
            <a:ext cx="1076694" cy="1733109"/>
          </a:xfrm>
          <a:custGeom>
            <a:avLst/>
            <a:gdLst/>
            <a:ahLst/>
            <a:cxnLst/>
            <a:rect r="r" b="b" t="t" l="l"/>
            <a:pathLst>
              <a:path h="1733109" w="1076694">
                <a:moveTo>
                  <a:pt x="0" y="0"/>
                </a:moveTo>
                <a:lnTo>
                  <a:pt x="1076694" y="0"/>
                </a:lnTo>
                <a:lnTo>
                  <a:pt x="1076694" y="1733108"/>
                </a:lnTo>
                <a:lnTo>
                  <a:pt x="0" y="173310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9" id="19"/>
          <p:cNvSpPr/>
          <p:nvPr/>
        </p:nvSpPr>
        <p:spPr>
          <a:xfrm flipH="false" flipV="false" rot="0">
            <a:off x="4251846" y="8177195"/>
            <a:ext cx="1525907" cy="900285"/>
          </a:xfrm>
          <a:custGeom>
            <a:avLst/>
            <a:gdLst/>
            <a:ahLst/>
            <a:cxnLst/>
            <a:rect r="r" b="b" t="t" l="l"/>
            <a:pathLst>
              <a:path h="900285" w="1525907">
                <a:moveTo>
                  <a:pt x="0" y="0"/>
                </a:moveTo>
                <a:lnTo>
                  <a:pt x="1525908" y="0"/>
                </a:lnTo>
                <a:lnTo>
                  <a:pt x="1525908" y="900286"/>
                </a:lnTo>
                <a:lnTo>
                  <a:pt x="0" y="900286"/>
                </a:lnTo>
                <a:lnTo>
                  <a:pt x="0" y="0"/>
                </a:lnTo>
                <a:close/>
              </a:path>
            </a:pathLst>
          </a:custGeom>
          <a:blipFill>
            <a:blip r:embed="rId12"/>
            <a:stretch>
              <a:fillRect l="0" t="0" r="0" b="0"/>
            </a:stretch>
          </a:blipFill>
        </p:spPr>
      </p:sp>
      <p:sp>
        <p:nvSpPr>
          <p:cNvPr name="TextBox 20" id="20"/>
          <p:cNvSpPr txBox="true"/>
          <p:nvPr/>
        </p:nvSpPr>
        <p:spPr>
          <a:xfrm rot="0">
            <a:off x="793800" y="493152"/>
            <a:ext cx="4221000" cy="1018263"/>
          </a:xfrm>
          <a:prstGeom prst="rect">
            <a:avLst/>
          </a:prstGeom>
        </p:spPr>
        <p:txBody>
          <a:bodyPr anchor="t" rtlCol="false" tIns="0" lIns="0" bIns="0" rIns="0">
            <a:spAutoFit/>
          </a:bodyPr>
          <a:lstStyle/>
          <a:p>
            <a:pPr algn="l">
              <a:lnSpc>
                <a:spcPts val="4045"/>
              </a:lnSpc>
            </a:pPr>
            <a:r>
              <a:rPr lang="en-US" sz="3678" spc="-55" b="true">
                <a:solidFill>
                  <a:srgbClr val="000000"/>
                </a:solidFill>
                <a:latin typeface="Canva Sans Medium"/>
                <a:ea typeface="Canva Sans Medium"/>
                <a:cs typeface="Canva Sans Medium"/>
                <a:sym typeface="Canva Sans Medium"/>
              </a:rPr>
              <a:t>Erkundung eines Ökossystems </a:t>
            </a:r>
          </a:p>
        </p:txBody>
      </p:sp>
      <p:sp>
        <p:nvSpPr>
          <p:cNvPr name="TextBox 21" id="21"/>
          <p:cNvSpPr txBox="true"/>
          <p:nvPr/>
        </p:nvSpPr>
        <p:spPr>
          <a:xfrm rot="0">
            <a:off x="793800" y="2127479"/>
            <a:ext cx="3910852" cy="331097"/>
          </a:xfrm>
          <a:prstGeom prst="rect">
            <a:avLst/>
          </a:prstGeom>
        </p:spPr>
        <p:txBody>
          <a:bodyPr anchor="t" rtlCol="false" tIns="0" lIns="0" bIns="0" rIns="0">
            <a:spAutoFit/>
          </a:bodyPr>
          <a:lstStyle/>
          <a:p>
            <a:pPr algn="l" marL="0" indent="0" lvl="0">
              <a:lnSpc>
                <a:spcPts val="2535"/>
              </a:lnSpc>
            </a:pPr>
            <a:r>
              <a:rPr lang="en-US" sz="2535" spc="101">
                <a:solidFill>
                  <a:srgbClr val="A6D9F6"/>
                </a:solidFill>
                <a:latin typeface="TT Interphases"/>
                <a:ea typeface="TT Interphases"/>
                <a:cs typeface="TT Interphases"/>
                <a:sym typeface="TT Interphases"/>
              </a:rPr>
              <a:t>(KLASSE 8-10)</a:t>
            </a:r>
          </a:p>
        </p:txBody>
      </p:sp>
      <p:sp>
        <p:nvSpPr>
          <p:cNvPr name="TextBox 22" id="22"/>
          <p:cNvSpPr txBox="true"/>
          <p:nvPr/>
        </p:nvSpPr>
        <p:spPr>
          <a:xfrm rot="0">
            <a:off x="756000" y="2721810"/>
            <a:ext cx="2510539" cy="1410970"/>
          </a:xfrm>
          <a:prstGeom prst="rect">
            <a:avLst/>
          </a:prstGeom>
        </p:spPr>
        <p:txBody>
          <a:bodyPr anchor="t" rtlCol="false" tIns="0" lIns="0" bIns="0" rIns="0">
            <a:spAutoFit/>
          </a:bodyPr>
          <a:lstStyle/>
          <a:p>
            <a:pPr algn="l">
              <a:lnSpc>
                <a:spcPts val="2379"/>
              </a:lnSpc>
            </a:pPr>
            <a:r>
              <a:rPr lang="en-US" sz="1699" b="true">
                <a:solidFill>
                  <a:srgbClr val="000000"/>
                </a:solidFill>
                <a:latin typeface="Canva Sans Bold"/>
                <a:ea typeface="Canva Sans Bold"/>
                <a:cs typeface="Canva Sans Bold"/>
                <a:sym typeface="Canva Sans Bold"/>
              </a:rPr>
              <a:t>Ein Bach - </a:t>
            </a:r>
          </a:p>
          <a:p>
            <a:pPr algn="l">
              <a:lnSpc>
                <a:spcPts val="1959"/>
              </a:lnSpc>
            </a:pPr>
            <a:r>
              <a:rPr lang="en-US" sz="1399" b="true">
                <a:solidFill>
                  <a:srgbClr val="000000"/>
                </a:solidFill>
                <a:latin typeface="Canva Sans Bold"/>
                <a:ea typeface="Canva Sans Bold"/>
                <a:cs typeface="Canva Sans Bold"/>
                <a:sym typeface="Canva Sans Bold"/>
              </a:rPr>
              <a:t>ein faszinierendes  Ökosystem</a:t>
            </a:r>
            <a:r>
              <a:rPr lang="en-US" sz="1399">
                <a:solidFill>
                  <a:srgbClr val="000000"/>
                </a:solidFill>
                <a:latin typeface="Canva Sans"/>
                <a:ea typeface="Canva Sans"/>
                <a:cs typeface="Canva Sans"/>
                <a:sym typeface="Canva Sans"/>
              </a:rPr>
              <a:t> </a:t>
            </a:r>
          </a:p>
          <a:p>
            <a:pPr algn="just">
              <a:lnSpc>
                <a:spcPts val="1679"/>
              </a:lnSpc>
              <a:spcBef>
                <a:spcPct val="0"/>
              </a:spcBef>
            </a:pPr>
            <a:r>
              <a:rPr lang="en-US" sz="1200">
                <a:solidFill>
                  <a:srgbClr val="000000"/>
                </a:solidFill>
                <a:latin typeface="Canva Sans"/>
                <a:ea typeface="Canva Sans"/>
                <a:cs typeface="Canva Sans"/>
                <a:sym typeface="Canva Sans"/>
              </a:rPr>
              <a:t>Ein Bach ist mehr als nur ein fließendes Gewässer. Er besteht aus unterschiedlichen Kleinst-</a:t>
            </a:r>
          </a:p>
        </p:txBody>
      </p:sp>
      <p:sp>
        <p:nvSpPr>
          <p:cNvPr name="TextBox 23" id="23"/>
          <p:cNvSpPr txBox="true"/>
          <p:nvPr/>
        </p:nvSpPr>
        <p:spPr>
          <a:xfrm rot="0">
            <a:off x="756000" y="4151830"/>
            <a:ext cx="3964543" cy="1245870"/>
          </a:xfrm>
          <a:prstGeom prst="rect">
            <a:avLst/>
          </a:prstGeom>
        </p:spPr>
        <p:txBody>
          <a:bodyPr anchor="t" rtlCol="false" tIns="0" lIns="0" bIns="0" rIns="0">
            <a:spAutoFit/>
          </a:bodyPr>
          <a:lstStyle/>
          <a:p>
            <a:pPr algn="just">
              <a:lnSpc>
                <a:spcPts val="1679"/>
              </a:lnSpc>
              <a:spcBef>
                <a:spcPct val="0"/>
              </a:spcBef>
            </a:pPr>
            <a:r>
              <a:rPr lang="en-US" sz="1200">
                <a:solidFill>
                  <a:srgbClr val="000000"/>
                </a:solidFill>
                <a:latin typeface="Canva Sans"/>
                <a:ea typeface="Canva Sans"/>
                <a:cs typeface="Canva Sans"/>
                <a:sym typeface="Canva Sans"/>
              </a:rPr>
              <a:t>lebensräume wie bewachsene Böschungen oder Auenwälder.</a:t>
            </a:r>
            <a:r>
              <a:rPr lang="en-US" sz="1200">
                <a:solidFill>
                  <a:srgbClr val="000000"/>
                </a:solidFill>
                <a:latin typeface="Canva Sans"/>
                <a:ea typeface="Canva Sans"/>
                <a:cs typeface="Canva Sans"/>
                <a:sym typeface="Canva Sans"/>
              </a:rPr>
              <a:t> </a:t>
            </a:r>
            <a:r>
              <a:rPr lang="en-US" sz="1200">
                <a:solidFill>
                  <a:srgbClr val="000000"/>
                </a:solidFill>
                <a:latin typeface="Canva Sans"/>
                <a:ea typeface="Canva Sans"/>
                <a:cs typeface="Canva Sans"/>
                <a:sym typeface="Canva Sans"/>
              </a:rPr>
              <a:t>Vom sprudelnden Quellbach bis zum langsam fließenden Tieflandbach bietet dieser Lebensraum vielfältige Bedingungen, die sich ständig verändern und so zahlreichen Pflanzen und Tieren eine Lebensgrundlage bilden. </a:t>
            </a:r>
          </a:p>
        </p:txBody>
      </p:sp>
      <p:sp>
        <p:nvSpPr>
          <p:cNvPr name="TextBox 24" id="24"/>
          <p:cNvSpPr txBox="true"/>
          <p:nvPr/>
        </p:nvSpPr>
        <p:spPr>
          <a:xfrm rot="0">
            <a:off x="6804000" y="98883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Canva Sans"/>
                <a:ea typeface="Canva Sans"/>
                <a:cs typeface="Canva Sans"/>
                <a:sym typeface="Canva Sans"/>
              </a:rPr>
              <a:t>2</a:t>
            </a:r>
          </a:p>
        </p:txBody>
      </p:sp>
      <p:sp>
        <p:nvSpPr>
          <p:cNvPr name="TextBox 25" id="25"/>
          <p:cNvSpPr txBox="true"/>
          <p:nvPr/>
        </p:nvSpPr>
        <p:spPr>
          <a:xfrm rot="0">
            <a:off x="722650" y="5539434"/>
            <a:ext cx="4934694" cy="3386455"/>
          </a:xfrm>
          <a:prstGeom prst="rect">
            <a:avLst/>
          </a:prstGeom>
        </p:spPr>
        <p:txBody>
          <a:bodyPr anchor="t" rtlCol="false" tIns="0" lIns="0" bIns="0" rIns="0">
            <a:spAutoFit/>
          </a:bodyPr>
          <a:lstStyle/>
          <a:p>
            <a:pPr algn="l">
              <a:lnSpc>
                <a:spcPts val="1959"/>
              </a:lnSpc>
              <a:spcBef>
                <a:spcPct val="0"/>
              </a:spcBef>
            </a:pPr>
            <a:r>
              <a:rPr lang="en-US" b="true" sz="1399">
                <a:solidFill>
                  <a:srgbClr val="000000"/>
                </a:solidFill>
                <a:latin typeface="Canva Sans Bold"/>
                <a:ea typeface="Canva Sans Bold"/>
                <a:cs typeface="Canva Sans Bold"/>
                <a:sym typeface="Canva Sans Bold"/>
              </a:rPr>
              <a:t>Gewässergüte</a:t>
            </a:r>
          </a:p>
          <a:p>
            <a:pPr algn="l">
              <a:lnSpc>
                <a:spcPts val="1679"/>
              </a:lnSpc>
              <a:spcBef>
                <a:spcPct val="0"/>
              </a:spcBef>
            </a:pPr>
            <a:r>
              <a:rPr lang="en-US" sz="1200">
                <a:solidFill>
                  <a:srgbClr val="000000"/>
                </a:solidFill>
                <a:latin typeface="Canva Sans"/>
                <a:ea typeface="Canva Sans"/>
                <a:cs typeface="Canva Sans"/>
                <a:sym typeface="Canva Sans"/>
              </a:rPr>
              <a:t>Viele Bäche und Flüsse werden jedoch durch den </a:t>
            </a:r>
          </a:p>
          <a:p>
            <a:pPr algn="l">
              <a:lnSpc>
                <a:spcPts val="1679"/>
              </a:lnSpc>
              <a:spcBef>
                <a:spcPct val="0"/>
              </a:spcBef>
            </a:pPr>
            <a:r>
              <a:rPr lang="en-US" sz="1200">
                <a:solidFill>
                  <a:srgbClr val="000000"/>
                </a:solidFill>
                <a:latin typeface="Canva Sans"/>
                <a:ea typeface="Canva Sans"/>
                <a:cs typeface="Canva Sans"/>
                <a:sym typeface="Canva Sans"/>
              </a:rPr>
              <a:t>Menschen immer stärker verändert und teilweise </a:t>
            </a:r>
          </a:p>
          <a:p>
            <a:pPr algn="l">
              <a:lnSpc>
                <a:spcPts val="1679"/>
              </a:lnSpc>
              <a:spcBef>
                <a:spcPct val="0"/>
              </a:spcBef>
            </a:pPr>
            <a:r>
              <a:rPr lang="en-US" sz="1200">
                <a:solidFill>
                  <a:srgbClr val="000000"/>
                </a:solidFill>
                <a:latin typeface="Canva Sans"/>
                <a:ea typeface="Canva Sans"/>
                <a:cs typeface="Canva Sans"/>
                <a:sym typeface="Canva Sans"/>
              </a:rPr>
              <a:t>verschmutzt. Damit man den Zustand des Fließgewässers </a:t>
            </a:r>
          </a:p>
          <a:p>
            <a:pPr algn="l">
              <a:lnSpc>
                <a:spcPts val="1679"/>
              </a:lnSpc>
              <a:spcBef>
                <a:spcPct val="0"/>
              </a:spcBef>
            </a:pPr>
            <a:r>
              <a:rPr lang="en-US" sz="1200">
                <a:solidFill>
                  <a:srgbClr val="000000"/>
                </a:solidFill>
                <a:latin typeface="Canva Sans"/>
                <a:ea typeface="Canva Sans"/>
                <a:cs typeface="Canva Sans"/>
                <a:sym typeface="Canva Sans"/>
              </a:rPr>
              <a:t>beurteilen und später verbessern kann, wurde der</a:t>
            </a:r>
          </a:p>
          <a:p>
            <a:pPr algn="l">
              <a:lnSpc>
                <a:spcPts val="1679"/>
              </a:lnSpc>
              <a:spcBef>
                <a:spcPct val="0"/>
              </a:spcBef>
            </a:pPr>
            <a:r>
              <a:rPr lang="en-US" sz="1200">
                <a:solidFill>
                  <a:srgbClr val="000000"/>
                </a:solidFill>
                <a:latin typeface="Canva Sans"/>
                <a:ea typeface="Canva Sans"/>
                <a:cs typeface="Canva Sans"/>
                <a:sym typeface="Canva Sans"/>
              </a:rPr>
              <a:t>Gewässergüte-Test eingeführt. </a:t>
            </a:r>
          </a:p>
          <a:p>
            <a:pPr algn="l">
              <a:lnSpc>
                <a:spcPts val="1679"/>
              </a:lnSpc>
              <a:spcBef>
                <a:spcPct val="0"/>
              </a:spcBef>
            </a:pPr>
          </a:p>
          <a:p>
            <a:pPr algn="l">
              <a:lnSpc>
                <a:spcPts val="1679"/>
              </a:lnSpc>
              <a:spcBef>
                <a:spcPct val="0"/>
              </a:spcBef>
            </a:pPr>
            <a:r>
              <a:rPr lang="en-US" sz="1200">
                <a:solidFill>
                  <a:srgbClr val="000000"/>
                </a:solidFill>
                <a:latin typeface="Canva Sans"/>
                <a:ea typeface="Canva Sans"/>
                <a:cs typeface="Canva Sans"/>
                <a:sym typeface="Canva Sans"/>
              </a:rPr>
              <a:t>Um die Gewässergüte zu bestimmen schauen Wissen-</a:t>
            </a:r>
          </a:p>
          <a:p>
            <a:pPr algn="l">
              <a:lnSpc>
                <a:spcPts val="1679"/>
              </a:lnSpc>
              <a:spcBef>
                <a:spcPct val="0"/>
              </a:spcBef>
            </a:pPr>
            <a:r>
              <a:rPr lang="en-US" sz="1200">
                <a:solidFill>
                  <a:srgbClr val="000000"/>
                </a:solidFill>
                <a:latin typeface="Canva Sans"/>
                <a:ea typeface="Canva Sans"/>
                <a:cs typeface="Canva Sans"/>
                <a:sym typeface="Canva Sans"/>
              </a:rPr>
              <a:t>schaftler:innen auf die </a:t>
            </a:r>
            <a:r>
              <a:rPr lang="en-US" b="true" sz="1200">
                <a:solidFill>
                  <a:srgbClr val="000000"/>
                </a:solidFill>
                <a:latin typeface="Canva Sans Bold"/>
                <a:ea typeface="Canva Sans Bold"/>
                <a:cs typeface="Canva Sans Bold"/>
                <a:sym typeface="Canva Sans Bold"/>
              </a:rPr>
              <a:t>chemische Qualität</a:t>
            </a:r>
            <a:r>
              <a:rPr lang="en-US" sz="1200">
                <a:solidFill>
                  <a:srgbClr val="000000"/>
                </a:solidFill>
                <a:latin typeface="Canva Sans"/>
                <a:ea typeface="Canva Sans"/>
                <a:cs typeface="Canva Sans"/>
                <a:sym typeface="Canva Sans"/>
              </a:rPr>
              <a:t> des Wassers und </a:t>
            </a:r>
          </a:p>
          <a:p>
            <a:pPr algn="l">
              <a:lnSpc>
                <a:spcPts val="1679"/>
              </a:lnSpc>
              <a:spcBef>
                <a:spcPct val="0"/>
              </a:spcBef>
            </a:pPr>
            <a:r>
              <a:rPr lang="en-US" sz="1200">
                <a:solidFill>
                  <a:srgbClr val="000000"/>
                </a:solidFill>
                <a:latin typeface="Canva Sans"/>
                <a:ea typeface="Canva Sans"/>
                <a:cs typeface="Canva Sans"/>
                <a:sym typeface="Canva Sans"/>
              </a:rPr>
              <a:t>auch auf die Lebewesen darin – vor allem auf kleine Tiere wie </a:t>
            </a:r>
          </a:p>
          <a:p>
            <a:pPr algn="l">
              <a:lnSpc>
                <a:spcPts val="1679"/>
              </a:lnSpc>
              <a:spcBef>
                <a:spcPct val="0"/>
              </a:spcBef>
            </a:pPr>
            <a:r>
              <a:rPr lang="en-US" sz="1200">
                <a:solidFill>
                  <a:srgbClr val="000000"/>
                </a:solidFill>
                <a:latin typeface="Canva Sans"/>
                <a:ea typeface="Canva Sans"/>
                <a:cs typeface="Canva Sans"/>
                <a:sym typeface="Canva Sans"/>
              </a:rPr>
              <a:t>Insektenlarven, Schnecken oder Krebse. Manche Arten leben nur in </a:t>
            </a:r>
          </a:p>
          <a:p>
            <a:pPr algn="l">
              <a:lnSpc>
                <a:spcPts val="1679"/>
              </a:lnSpc>
              <a:spcBef>
                <a:spcPct val="0"/>
              </a:spcBef>
            </a:pPr>
            <a:r>
              <a:rPr lang="en-US" sz="1200">
                <a:solidFill>
                  <a:srgbClr val="000000"/>
                </a:solidFill>
                <a:latin typeface="Canva Sans"/>
                <a:ea typeface="Canva Sans"/>
                <a:cs typeface="Canva Sans"/>
                <a:sym typeface="Canva Sans"/>
              </a:rPr>
              <a:t>sehr sauberem Wasser, andere können auch verschmutztes Wasser </a:t>
            </a:r>
          </a:p>
          <a:p>
            <a:pPr algn="l">
              <a:lnSpc>
                <a:spcPts val="1679"/>
              </a:lnSpc>
              <a:spcBef>
                <a:spcPct val="0"/>
              </a:spcBef>
            </a:pPr>
            <a:r>
              <a:rPr lang="en-US" sz="1200">
                <a:solidFill>
                  <a:srgbClr val="000000"/>
                </a:solidFill>
                <a:latin typeface="Canva Sans"/>
                <a:ea typeface="Canva Sans"/>
                <a:cs typeface="Canva Sans"/>
                <a:sym typeface="Canva Sans"/>
              </a:rPr>
              <a:t>vertragen. Je nachdem, welche Tiere man findet, </a:t>
            </a:r>
          </a:p>
          <a:p>
            <a:pPr algn="l">
              <a:lnSpc>
                <a:spcPts val="1679"/>
              </a:lnSpc>
              <a:spcBef>
                <a:spcPct val="0"/>
              </a:spcBef>
            </a:pPr>
            <a:r>
              <a:rPr lang="en-US" sz="1200">
                <a:solidFill>
                  <a:srgbClr val="000000"/>
                </a:solidFill>
                <a:latin typeface="Canva Sans"/>
                <a:ea typeface="Canva Sans"/>
                <a:cs typeface="Canva Sans"/>
                <a:sym typeface="Canva Sans"/>
              </a:rPr>
              <a:t>kann man sagen, wie gut oder schlecht die </a:t>
            </a:r>
          </a:p>
          <a:p>
            <a:pPr algn="l">
              <a:lnSpc>
                <a:spcPts val="1679"/>
              </a:lnSpc>
              <a:spcBef>
                <a:spcPct val="0"/>
              </a:spcBef>
            </a:pPr>
            <a:r>
              <a:rPr lang="en-US" sz="1200">
                <a:solidFill>
                  <a:srgbClr val="000000"/>
                </a:solidFill>
                <a:latin typeface="Canva Sans"/>
                <a:ea typeface="Canva Sans"/>
                <a:cs typeface="Canva Sans"/>
                <a:sym typeface="Canva Sans"/>
              </a:rPr>
              <a:t>Wasserqualität ist. Diese Methode nennt man </a:t>
            </a:r>
          </a:p>
          <a:p>
            <a:pPr algn="l">
              <a:lnSpc>
                <a:spcPts val="1679"/>
              </a:lnSpc>
              <a:spcBef>
                <a:spcPct val="0"/>
              </a:spcBef>
            </a:pPr>
            <a:r>
              <a:rPr lang="en-US" b="true" sz="1200">
                <a:solidFill>
                  <a:srgbClr val="000000"/>
                </a:solidFill>
                <a:latin typeface="Canva Sans Bold"/>
                <a:ea typeface="Canva Sans Bold"/>
                <a:cs typeface="Canva Sans Bold"/>
                <a:sym typeface="Canva Sans Bold"/>
              </a:rPr>
              <a:t>biologische Gewässergütebestimmung</a:t>
            </a:r>
            <a:r>
              <a:rPr lang="en-US" sz="1200">
                <a:solidFill>
                  <a:srgbClr val="000000"/>
                </a:solidFill>
                <a:latin typeface="Canva Sans"/>
                <a:ea typeface="Canva Sans"/>
                <a:cs typeface="Canva Sans"/>
                <a:sym typeface="Canva Sans"/>
              </a:rPr>
              <a:t>.</a:t>
            </a:r>
          </a:p>
        </p:txBody>
      </p:sp>
      <p:sp>
        <p:nvSpPr>
          <p:cNvPr name="TextBox 26" id="26"/>
          <p:cNvSpPr txBox="true"/>
          <p:nvPr/>
        </p:nvSpPr>
        <p:spPr>
          <a:xfrm rot="0">
            <a:off x="722650" y="9078289"/>
            <a:ext cx="2921836" cy="1290955"/>
          </a:xfrm>
          <a:prstGeom prst="rect">
            <a:avLst/>
          </a:prstGeom>
        </p:spPr>
        <p:txBody>
          <a:bodyPr anchor="t" rtlCol="false" tIns="0" lIns="0" bIns="0" rIns="0">
            <a:spAutoFit/>
          </a:bodyPr>
          <a:lstStyle/>
          <a:p>
            <a:pPr algn="l">
              <a:lnSpc>
                <a:spcPts val="1959"/>
              </a:lnSpc>
            </a:pPr>
            <a:r>
              <a:rPr lang="en-US" sz="1399" b="true">
                <a:solidFill>
                  <a:srgbClr val="000000"/>
                </a:solidFill>
                <a:latin typeface="Canva Sans Bold"/>
                <a:ea typeface="Canva Sans Bold"/>
                <a:cs typeface="Canva Sans Bold"/>
                <a:sym typeface="Canva Sans Bold"/>
              </a:rPr>
              <a:t>Aufgabe: </a:t>
            </a:r>
          </a:p>
          <a:p>
            <a:pPr algn="l">
              <a:lnSpc>
                <a:spcPts val="1679"/>
              </a:lnSpc>
              <a:spcBef>
                <a:spcPct val="0"/>
              </a:spcBef>
            </a:pPr>
            <a:r>
              <a:rPr lang="en-US" b="true" sz="1200">
                <a:solidFill>
                  <a:srgbClr val="000000"/>
                </a:solidFill>
                <a:latin typeface="Canva Sans Bold"/>
                <a:ea typeface="Canva Sans Bold"/>
                <a:cs typeface="Canva Sans Bold"/>
                <a:sym typeface="Canva Sans Bold"/>
              </a:rPr>
              <a:t>Untersucht</a:t>
            </a:r>
            <a:r>
              <a:rPr lang="en-US" sz="1200">
                <a:solidFill>
                  <a:srgbClr val="000000"/>
                </a:solidFill>
                <a:latin typeface="Canva Sans"/>
                <a:ea typeface="Canva Sans"/>
                <a:cs typeface="Canva Sans"/>
                <a:sym typeface="Canva Sans"/>
              </a:rPr>
              <a:t> den Bach auf seine Ge-wässergüte an den markierten Standorten mit Hilfe der Arbeitsblätter. Um zu den Standorten zu kommen, nutzt die App </a:t>
            </a:r>
            <a:r>
              <a:rPr lang="en-US" b="true" sz="1200">
                <a:solidFill>
                  <a:srgbClr val="000000"/>
                </a:solidFill>
                <a:latin typeface="Canva Sans Bold"/>
                <a:ea typeface="Canva Sans Bold"/>
                <a:cs typeface="Canva Sans Bold"/>
                <a:sym typeface="Canva Sans Bold"/>
              </a:rPr>
              <a:t>GeoGami</a:t>
            </a:r>
            <a:r>
              <a:rPr lang="en-US" sz="1200">
                <a:solidFill>
                  <a:srgbClr val="000000"/>
                </a:solidFill>
                <a:latin typeface="Canva Sans"/>
                <a:ea typeface="Canva Sans"/>
                <a:cs typeface="Canva Sans"/>
                <a:sym typeface="Canva Sans"/>
              </a:rPr>
              <a:t>.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7560000" cy="962108"/>
            <a:chOff x="0" y="0"/>
            <a:chExt cx="2709333" cy="344798"/>
          </a:xfrm>
        </p:grpSpPr>
        <p:sp>
          <p:nvSpPr>
            <p:cNvPr name="Freeform 3" id="3"/>
            <p:cNvSpPr/>
            <p:nvPr/>
          </p:nvSpPr>
          <p:spPr>
            <a:xfrm flipH="false" flipV="false" rot="0">
              <a:off x="0" y="0"/>
              <a:ext cx="2709333" cy="344798"/>
            </a:xfrm>
            <a:custGeom>
              <a:avLst/>
              <a:gdLst/>
              <a:ahLst/>
              <a:cxnLst/>
              <a:rect r="r" b="b" t="t" l="l"/>
              <a:pathLst>
                <a:path h="344798" w="2709333">
                  <a:moveTo>
                    <a:pt x="37890" y="0"/>
                  </a:moveTo>
                  <a:lnTo>
                    <a:pt x="2671443" y="0"/>
                  </a:lnTo>
                  <a:cubicBezTo>
                    <a:pt x="2681492" y="0"/>
                    <a:pt x="2691130" y="3992"/>
                    <a:pt x="2698235" y="11098"/>
                  </a:cubicBezTo>
                  <a:cubicBezTo>
                    <a:pt x="2705341" y="18204"/>
                    <a:pt x="2709333" y="27841"/>
                    <a:pt x="2709333" y="37890"/>
                  </a:cubicBezTo>
                  <a:lnTo>
                    <a:pt x="2709333" y="306907"/>
                  </a:lnTo>
                  <a:cubicBezTo>
                    <a:pt x="2709333" y="316956"/>
                    <a:pt x="2705341" y="326594"/>
                    <a:pt x="2698235" y="333700"/>
                  </a:cubicBezTo>
                  <a:cubicBezTo>
                    <a:pt x="2691130" y="340806"/>
                    <a:pt x="2681492" y="344798"/>
                    <a:pt x="2671443" y="344798"/>
                  </a:cubicBezTo>
                  <a:lnTo>
                    <a:pt x="37890" y="344798"/>
                  </a:lnTo>
                  <a:cubicBezTo>
                    <a:pt x="27841" y="344798"/>
                    <a:pt x="18204" y="340806"/>
                    <a:pt x="11098" y="333700"/>
                  </a:cubicBezTo>
                  <a:cubicBezTo>
                    <a:pt x="3992" y="326594"/>
                    <a:pt x="0" y="316956"/>
                    <a:pt x="0" y="306907"/>
                  </a:cubicBezTo>
                  <a:lnTo>
                    <a:pt x="0" y="37890"/>
                  </a:lnTo>
                  <a:cubicBezTo>
                    <a:pt x="0" y="27841"/>
                    <a:pt x="3992" y="18204"/>
                    <a:pt x="11098" y="11098"/>
                  </a:cubicBezTo>
                  <a:cubicBezTo>
                    <a:pt x="18204" y="3992"/>
                    <a:pt x="27841" y="0"/>
                    <a:pt x="37890" y="0"/>
                  </a:cubicBezTo>
                  <a:close/>
                </a:path>
              </a:pathLst>
            </a:custGeom>
            <a:solidFill>
              <a:srgbClr val="A6D9F6"/>
            </a:solidFill>
          </p:spPr>
        </p:sp>
        <p:sp>
          <p:nvSpPr>
            <p:cNvPr name="TextBox 4" id="4"/>
            <p:cNvSpPr txBox="true"/>
            <p:nvPr/>
          </p:nvSpPr>
          <p:spPr>
            <a:xfrm>
              <a:off x="0" y="-19050"/>
              <a:ext cx="2709333" cy="363848"/>
            </a:xfrm>
            <a:prstGeom prst="rect">
              <a:avLst/>
            </a:prstGeom>
          </p:spPr>
          <p:txBody>
            <a:bodyPr anchor="ctr" rtlCol="false" tIns="50800" lIns="50800" bIns="50800" rIns="50800"/>
            <a:lstStyle/>
            <a:p>
              <a:pPr algn="ctr">
                <a:lnSpc>
                  <a:spcPts val="1540"/>
                </a:lnSpc>
              </a:pPr>
            </a:p>
          </p:txBody>
        </p:sp>
      </p:grpSp>
      <p:sp>
        <p:nvSpPr>
          <p:cNvPr name="TextBox 5" id="5"/>
          <p:cNvSpPr txBox="true"/>
          <p:nvPr/>
        </p:nvSpPr>
        <p:spPr>
          <a:xfrm rot="0">
            <a:off x="481950" y="263883"/>
            <a:ext cx="6043166" cy="396241"/>
          </a:xfrm>
          <a:prstGeom prst="rect">
            <a:avLst/>
          </a:prstGeom>
        </p:spPr>
        <p:txBody>
          <a:bodyPr anchor="t" rtlCol="false" tIns="0" lIns="0" bIns="0" rIns="0">
            <a:spAutoFit/>
          </a:bodyPr>
          <a:lstStyle/>
          <a:p>
            <a:pPr algn="l">
              <a:lnSpc>
                <a:spcPts val="3359"/>
              </a:lnSpc>
              <a:spcBef>
                <a:spcPct val="0"/>
              </a:spcBef>
            </a:pPr>
            <a:r>
              <a:rPr lang="en-US" b="true" sz="2399">
                <a:solidFill>
                  <a:srgbClr val="000000"/>
                </a:solidFill>
                <a:latin typeface="Canva Sans Bold"/>
                <a:ea typeface="Canva Sans Bold"/>
                <a:cs typeface="Canva Sans Bold"/>
                <a:sym typeface="Canva Sans Bold"/>
              </a:rPr>
              <a:t>Erkundung eines Ökosystems - Der Bach </a:t>
            </a:r>
          </a:p>
        </p:txBody>
      </p:sp>
      <p:sp>
        <p:nvSpPr>
          <p:cNvPr name="Freeform 6" id="6"/>
          <p:cNvSpPr/>
          <p:nvPr/>
        </p:nvSpPr>
        <p:spPr>
          <a:xfrm flipH="false" flipV="false" rot="0">
            <a:off x="6416482" y="116187"/>
            <a:ext cx="775035" cy="729734"/>
          </a:xfrm>
          <a:custGeom>
            <a:avLst/>
            <a:gdLst/>
            <a:ahLst/>
            <a:cxnLst/>
            <a:rect r="r" b="b" t="t" l="l"/>
            <a:pathLst>
              <a:path h="729734" w="775035">
                <a:moveTo>
                  <a:pt x="0" y="0"/>
                </a:moveTo>
                <a:lnTo>
                  <a:pt x="775036" y="0"/>
                </a:lnTo>
                <a:lnTo>
                  <a:pt x="775036" y="729734"/>
                </a:lnTo>
                <a:lnTo>
                  <a:pt x="0" y="729734"/>
                </a:lnTo>
                <a:lnTo>
                  <a:pt x="0" y="0"/>
                </a:lnTo>
                <a:close/>
              </a:path>
            </a:pathLst>
          </a:custGeom>
          <a:blipFill>
            <a:blip r:embed="rId2"/>
            <a:stretch>
              <a:fillRect l="0" t="-16274" r="-331256" b="-45752"/>
            </a:stretch>
          </a:blipFill>
        </p:spPr>
      </p:sp>
      <p:sp>
        <p:nvSpPr>
          <p:cNvPr name="TextBox 7" id="7"/>
          <p:cNvSpPr txBox="true"/>
          <p:nvPr/>
        </p:nvSpPr>
        <p:spPr>
          <a:xfrm rot="0">
            <a:off x="3081026" y="3831685"/>
            <a:ext cx="3722974" cy="4223385"/>
          </a:xfrm>
          <a:prstGeom prst="rect">
            <a:avLst/>
          </a:prstGeom>
        </p:spPr>
        <p:txBody>
          <a:bodyPr anchor="t" rtlCol="false" tIns="0" lIns="0" bIns="0" rIns="0">
            <a:spAutoFit/>
          </a:bodyPr>
          <a:lstStyle/>
          <a:p>
            <a:pPr algn="just">
              <a:lnSpc>
                <a:spcPts val="2099"/>
              </a:lnSpc>
            </a:pPr>
            <a:r>
              <a:rPr lang="en-US" sz="1499" b="true">
                <a:solidFill>
                  <a:srgbClr val="000000"/>
                </a:solidFill>
                <a:latin typeface="Canva Sans Bold"/>
                <a:ea typeface="Canva Sans Bold"/>
                <a:cs typeface="Canva Sans Bold"/>
                <a:sym typeface="Canva Sans Bold"/>
              </a:rPr>
              <a:t>Sicherheit: </a:t>
            </a:r>
          </a:p>
          <a:p>
            <a:pPr algn="just">
              <a:lnSpc>
                <a:spcPts val="1679"/>
              </a:lnSpc>
            </a:pPr>
            <a:r>
              <a:rPr lang="en-US" sz="1200">
                <a:solidFill>
                  <a:srgbClr val="000000"/>
                </a:solidFill>
                <a:latin typeface="Canva Sans"/>
                <a:ea typeface="Canva Sans"/>
                <a:cs typeface="Canva Sans"/>
                <a:sym typeface="Canva Sans"/>
              </a:rPr>
              <a:t>Damit bei eurer Untersuchung des Baches niemand zu Schade kommt und ihr gute Ergebnisse erhaltet, müsst ihr euch an diese Regeln halten: </a:t>
            </a:r>
          </a:p>
          <a:p>
            <a:pPr algn="just">
              <a:lnSpc>
                <a:spcPts val="1679"/>
              </a:lnSpc>
              <a:spcBef>
                <a:spcPct val="0"/>
              </a:spcBef>
            </a:pPr>
          </a:p>
          <a:p>
            <a:pPr algn="just" marL="259080" indent="-129540" lvl="1">
              <a:lnSpc>
                <a:spcPts val="1679"/>
              </a:lnSpc>
              <a:buAutoNum type="arabicPeriod" startAt="1"/>
            </a:pPr>
            <a:r>
              <a:rPr lang="en-US" sz="1200">
                <a:solidFill>
                  <a:srgbClr val="000000"/>
                </a:solidFill>
                <a:latin typeface="Canva Sans"/>
                <a:ea typeface="Canva Sans"/>
                <a:cs typeface="Canva Sans"/>
                <a:sym typeface="Canva Sans"/>
              </a:rPr>
              <a:t>Ich betrete den Bach so wenig wie möglich (Aufgewirbeltes Sediment kann die Messungen verfälschen).</a:t>
            </a:r>
          </a:p>
          <a:p>
            <a:pPr algn="just" marL="259080" indent="-129540" lvl="1">
              <a:lnSpc>
                <a:spcPts val="1679"/>
              </a:lnSpc>
              <a:spcBef>
                <a:spcPct val="0"/>
              </a:spcBef>
              <a:buAutoNum type="arabicPeriod" startAt="1"/>
            </a:pPr>
            <a:r>
              <a:rPr lang="en-US" sz="1200">
                <a:solidFill>
                  <a:srgbClr val="000000"/>
                </a:solidFill>
                <a:latin typeface="Canva Sans"/>
                <a:ea typeface="Canva Sans"/>
                <a:cs typeface="Canva Sans"/>
                <a:sym typeface="Canva Sans"/>
              </a:rPr>
              <a:t>Ich vermeide rutschiges und steiles Ufer. </a:t>
            </a:r>
          </a:p>
          <a:p>
            <a:pPr algn="just" marL="259080" indent="-129540" lvl="1">
              <a:lnSpc>
                <a:spcPts val="1679"/>
              </a:lnSpc>
              <a:spcBef>
                <a:spcPct val="0"/>
              </a:spcBef>
              <a:buAutoNum type="arabicPeriod" startAt="1"/>
            </a:pPr>
            <a:r>
              <a:rPr lang="en-US" sz="1200">
                <a:solidFill>
                  <a:srgbClr val="000000"/>
                </a:solidFill>
                <a:latin typeface="Canva Sans"/>
                <a:ea typeface="Canva Sans"/>
                <a:cs typeface="Canva Sans"/>
                <a:sym typeface="Canva Sans"/>
              </a:rPr>
              <a:t>Ich stoße niemanden in das Wasser sondern helfe und stabilisiere meine Partner:innen bei den Untersuchungen. </a:t>
            </a:r>
          </a:p>
          <a:p>
            <a:pPr algn="just" marL="259080" indent="-129540" lvl="1">
              <a:lnSpc>
                <a:spcPts val="1679"/>
              </a:lnSpc>
              <a:spcBef>
                <a:spcPct val="0"/>
              </a:spcBef>
              <a:buAutoNum type="arabicPeriod" startAt="1"/>
            </a:pPr>
            <a:r>
              <a:rPr lang="en-US" sz="1200">
                <a:solidFill>
                  <a:srgbClr val="000000"/>
                </a:solidFill>
                <a:latin typeface="Canva Sans"/>
                <a:ea typeface="Canva Sans"/>
                <a:cs typeface="Canva Sans"/>
                <a:sym typeface="Canva Sans"/>
              </a:rPr>
              <a:t>Ich behandle alle Tiere und Pflanzen so, dass sie unverletzt nach der Bestimmung im Bach weiterleben können. </a:t>
            </a:r>
          </a:p>
          <a:p>
            <a:pPr algn="just" marL="259080" indent="-129540" lvl="1">
              <a:lnSpc>
                <a:spcPts val="1679"/>
              </a:lnSpc>
              <a:buAutoNum type="arabicPeriod" startAt="1"/>
            </a:pPr>
            <a:r>
              <a:rPr lang="en-US" sz="1200">
                <a:solidFill>
                  <a:srgbClr val="000000"/>
                </a:solidFill>
                <a:latin typeface="Canva Sans"/>
                <a:ea typeface="Canva Sans"/>
                <a:cs typeface="Canva Sans"/>
                <a:sym typeface="Canva Sans"/>
              </a:rPr>
              <a:t>Ich achte auf den Wegen zum Standort und bei den Untersuchungen auf den Verkehr und achte auch die Einhaltung der Verkehrsregeln durch die anderen Gruppenmitglieder. </a:t>
            </a:r>
          </a:p>
        </p:txBody>
      </p:sp>
      <p:sp>
        <p:nvSpPr>
          <p:cNvPr name="Freeform 8" id="8"/>
          <p:cNvSpPr/>
          <p:nvPr/>
        </p:nvSpPr>
        <p:spPr>
          <a:xfrm flipH="false" flipV="false" rot="1146007">
            <a:off x="3906017" y="1168909"/>
            <a:ext cx="2626035" cy="2566949"/>
          </a:xfrm>
          <a:custGeom>
            <a:avLst/>
            <a:gdLst/>
            <a:ahLst/>
            <a:cxnLst/>
            <a:rect r="r" b="b" t="t" l="l"/>
            <a:pathLst>
              <a:path h="2566949" w="2626035">
                <a:moveTo>
                  <a:pt x="0" y="0"/>
                </a:moveTo>
                <a:lnTo>
                  <a:pt x="2626035" y="0"/>
                </a:lnTo>
                <a:lnTo>
                  <a:pt x="2626035" y="2566949"/>
                </a:lnTo>
                <a:lnTo>
                  <a:pt x="0" y="256694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0">
            <a:off x="5427486" y="8262603"/>
            <a:ext cx="1376514" cy="1404606"/>
          </a:xfrm>
          <a:custGeom>
            <a:avLst/>
            <a:gdLst/>
            <a:ahLst/>
            <a:cxnLst/>
            <a:rect r="r" b="b" t="t" l="l"/>
            <a:pathLst>
              <a:path h="1404606" w="1376514">
                <a:moveTo>
                  <a:pt x="0" y="0"/>
                </a:moveTo>
                <a:lnTo>
                  <a:pt x="1376514" y="0"/>
                </a:lnTo>
                <a:lnTo>
                  <a:pt x="1376514" y="1404606"/>
                </a:lnTo>
                <a:lnTo>
                  <a:pt x="0" y="140460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4492160" y="9297740"/>
            <a:ext cx="1098919" cy="1555991"/>
          </a:xfrm>
          <a:custGeom>
            <a:avLst/>
            <a:gdLst/>
            <a:ahLst/>
            <a:cxnLst/>
            <a:rect r="r" b="b" t="t" l="l"/>
            <a:pathLst>
              <a:path h="1555991" w="1098919">
                <a:moveTo>
                  <a:pt x="0" y="0"/>
                </a:moveTo>
                <a:lnTo>
                  <a:pt x="1098918" y="0"/>
                </a:lnTo>
                <a:lnTo>
                  <a:pt x="1098918" y="1555991"/>
                </a:lnTo>
                <a:lnTo>
                  <a:pt x="0" y="155599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1477309">
            <a:off x="3254272" y="8218156"/>
            <a:ext cx="1446830" cy="1950384"/>
          </a:xfrm>
          <a:custGeom>
            <a:avLst/>
            <a:gdLst/>
            <a:ahLst/>
            <a:cxnLst/>
            <a:rect r="r" b="b" t="t" l="l"/>
            <a:pathLst>
              <a:path h="1950384" w="1446830">
                <a:moveTo>
                  <a:pt x="0" y="0"/>
                </a:moveTo>
                <a:lnTo>
                  <a:pt x="1446830" y="0"/>
                </a:lnTo>
                <a:lnTo>
                  <a:pt x="1446830" y="1950384"/>
                </a:lnTo>
                <a:lnTo>
                  <a:pt x="0" y="195038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 id="12"/>
          <p:cNvSpPr/>
          <p:nvPr/>
        </p:nvSpPr>
        <p:spPr>
          <a:xfrm flipH="false" flipV="false" rot="0">
            <a:off x="-1014122" y="3809348"/>
            <a:ext cx="3927877" cy="7548884"/>
          </a:xfrm>
          <a:custGeom>
            <a:avLst/>
            <a:gdLst/>
            <a:ahLst/>
            <a:cxnLst/>
            <a:rect r="r" b="b" t="t" l="l"/>
            <a:pathLst>
              <a:path h="7548884" w="3927877">
                <a:moveTo>
                  <a:pt x="0" y="0"/>
                </a:moveTo>
                <a:lnTo>
                  <a:pt x="3927877" y="0"/>
                </a:lnTo>
                <a:lnTo>
                  <a:pt x="3927877" y="7548884"/>
                </a:lnTo>
                <a:lnTo>
                  <a:pt x="0" y="7548884"/>
                </a:lnTo>
                <a:lnTo>
                  <a:pt x="0" y="0"/>
                </a:lnTo>
                <a:close/>
              </a:path>
            </a:pathLst>
          </a:custGeom>
          <a:blipFill>
            <a:blip r:embed="rId11"/>
            <a:stretch>
              <a:fillRect l="-7428" t="-7143" r="-96" b="-73"/>
            </a:stretch>
          </a:blipFill>
        </p:spPr>
      </p:sp>
      <p:sp>
        <p:nvSpPr>
          <p:cNvPr name="Freeform 13" id="13"/>
          <p:cNvSpPr/>
          <p:nvPr/>
        </p:nvSpPr>
        <p:spPr>
          <a:xfrm flipH="false" flipV="false" rot="0">
            <a:off x="949816" y="4587258"/>
            <a:ext cx="902903" cy="1517485"/>
          </a:xfrm>
          <a:custGeom>
            <a:avLst/>
            <a:gdLst/>
            <a:ahLst/>
            <a:cxnLst/>
            <a:rect r="r" b="b" t="t" l="l"/>
            <a:pathLst>
              <a:path h="1517485" w="902903">
                <a:moveTo>
                  <a:pt x="0" y="0"/>
                </a:moveTo>
                <a:lnTo>
                  <a:pt x="902904" y="0"/>
                </a:lnTo>
                <a:lnTo>
                  <a:pt x="902904" y="1517484"/>
                </a:lnTo>
                <a:lnTo>
                  <a:pt x="0" y="151748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4" id="14"/>
          <p:cNvSpPr/>
          <p:nvPr/>
        </p:nvSpPr>
        <p:spPr>
          <a:xfrm flipH="false" flipV="false" rot="0">
            <a:off x="776026" y="8504516"/>
            <a:ext cx="1076694" cy="1733109"/>
          </a:xfrm>
          <a:custGeom>
            <a:avLst/>
            <a:gdLst/>
            <a:ahLst/>
            <a:cxnLst/>
            <a:rect r="r" b="b" t="t" l="l"/>
            <a:pathLst>
              <a:path h="1733109" w="1076694">
                <a:moveTo>
                  <a:pt x="0" y="0"/>
                </a:moveTo>
                <a:lnTo>
                  <a:pt x="1076694" y="0"/>
                </a:lnTo>
                <a:lnTo>
                  <a:pt x="1076694" y="1733109"/>
                </a:lnTo>
                <a:lnTo>
                  <a:pt x="0" y="173310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grpSp>
        <p:nvGrpSpPr>
          <p:cNvPr name="Group 15" id="15"/>
          <p:cNvGrpSpPr/>
          <p:nvPr/>
        </p:nvGrpSpPr>
        <p:grpSpPr>
          <a:xfrm rot="0">
            <a:off x="645755" y="1251728"/>
            <a:ext cx="2435271" cy="2455219"/>
            <a:chOff x="0" y="0"/>
            <a:chExt cx="872746" cy="879895"/>
          </a:xfrm>
        </p:grpSpPr>
        <p:sp>
          <p:nvSpPr>
            <p:cNvPr name="Freeform 16" id="16"/>
            <p:cNvSpPr/>
            <p:nvPr/>
          </p:nvSpPr>
          <p:spPr>
            <a:xfrm flipH="false" flipV="false" rot="0">
              <a:off x="0" y="0"/>
              <a:ext cx="872746" cy="879895"/>
            </a:xfrm>
            <a:custGeom>
              <a:avLst/>
              <a:gdLst/>
              <a:ahLst/>
              <a:cxnLst/>
              <a:rect r="r" b="b" t="t" l="l"/>
              <a:pathLst>
                <a:path h="879895" w="872746">
                  <a:moveTo>
                    <a:pt x="0" y="0"/>
                  </a:moveTo>
                  <a:lnTo>
                    <a:pt x="872746" y="0"/>
                  </a:lnTo>
                  <a:lnTo>
                    <a:pt x="872746" y="879895"/>
                  </a:lnTo>
                  <a:lnTo>
                    <a:pt x="0" y="879895"/>
                  </a:lnTo>
                  <a:close/>
                </a:path>
              </a:pathLst>
            </a:custGeom>
            <a:solidFill>
              <a:srgbClr val="000000">
                <a:alpha val="0"/>
              </a:srgbClr>
            </a:solidFill>
            <a:ln w="38100" cap="sq">
              <a:solidFill>
                <a:srgbClr val="000000"/>
              </a:solidFill>
              <a:prstDash val="sysDot"/>
              <a:miter/>
            </a:ln>
          </p:spPr>
        </p:sp>
        <p:sp>
          <p:nvSpPr>
            <p:cNvPr name="TextBox 17" id="17"/>
            <p:cNvSpPr txBox="true"/>
            <p:nvPr/>
          </p:nvSpPr>
          <p:spPr>
            <a:xfrm>
              <a:off x="0" y="-19050"/>
              <a:ext cx="872746" cy="898945"/>
            </a:xfrm>
            <a:prstGeom prst="rect">
              <a:avLst/>
            </a:prstGeom>
          </p:spPr>
          <p:txBody>
            <a:bodyPr anchor="ctr" rtlCol="false" tIns="50800" lIns="50800" bIns="50800" rIns="50800"/>
            <a:lstStyle/>
            <a:p>
              <a:pPr algn="ctr">
                <a:lnSpc>
                  <a:spcPts val="1540"/>
                </a:lnSpc>
              </a:pPr>
            </a:p>
          </p:txBody>
        </p:sp>
      </p:grpSp>
      <p:sp>
        <p:nvSpPr>
          <p:cNvPr name="TextBox 18" id="18"/>
          <p:cNvSpPr txBox="true"/>
          <p:nvPr/>
        </p:nvSpPr>
        <p:spPr>
          <a:xfrm rot="0">
            <a:off x="6804000" y="98883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Canva Sans"/>
                <a:ea typeface="Canva Sans"/>
                <a:cs typeface="Canva Sans"/>
                <a:sym typeface="Canva Sans"/>
              </a:rPr>
              <a:t>3</a:t>
            </a:r>
          </a:p>
        </p:txBody>
      </p:sp>
      <p:sp>
        <p:nvSpPr>
          <p:cNvPr name="TextBox 19" id="19"/>
          <p:cNvSpPr txBox="true"/>
          <p:nvPr/>
        </p:nvSpPr>
        <p:spPr>
          <a:xfrm rot="0">
            <a:off x="756000" y="1327163"/>
            <a:ext cx="6048000" cy="2230120"/>
          </a:xfrm>
          <a:prstGeom prst="rect">
            <a:avLst/>
          </a:prstGeom>
        </p:spPr>
        <p:txBody>
          <a:bodyPr anchor="t" rtlCol="false" tIns="0" lIns="0" bIns="0" rIns="0">
            <a:spAutoFit/>
          </a:bodyPr>
          <a:lstStyle/>
          <a:p>
            <a:pPr algn="just">
              <a:lnSpc>
                <a:spcPts val="2099"/>
              </a:lnSpc>
            </a:pPr>
            <a:r>
              <a:rPr lang="en-US" sz="1499" b="true">
                <a:solidFill>
                  <a:srgbClr val="000000"/>
                </a:solidFill>
                <a:latin typeface="TT Interphases Bold"/>
                <a:ea typeface="TT Interphases Bold"/>
                <a:cs typeface="TT Interphases Bold"/>
                <a:sym typeface="TT Interphases Bold"/>
              </a:rPr>
              <a:t>Benötigtes Material: </a:t>
            </a:r>
          </a:p>
          <a:p>
            <a:pPr algn="just" marL="302259" indent="-151129" lvl="1">
              <a:lnSpc>
                <a:spcPts val="1959"/>
              </a:lnSpc>
              <a:buFont typeface="Arial"/>
              <a:buChar char="•"/>
            </a:pPr>
            <a:r>
              <a:rPr lang="en-US" sz="1399">
                <a:solidFill>
                  <a:srgbClr val="000000"/>
                </a:solidFill>
                <a:latin typeface="TT Interphases"/>
                <a:ea typeface="TT Interphases"/>
                <a:cs typeface="TT Interphases"/>
                <a:sym typeface="TT Interphases"/>
              </a:rPr>
              <a:t>Kescher</a:t>
            </a:r>
          </a:p>
          <a:p>
            <a:pPr algn="just" marL="302259" indent="-151129" lvl="1">
              <a:lnSpc>
                <a:spcPts val="1959"/>
              </a:lnSpc>
              <a:buFont typeface="Arial"/>
              <a:buChar char="•"/>
            </a:pPr>
            <a:r>
              <a:rPr lang="en-US" sz="1399">
                <a:solidFill>
                  <a:srgbClr val="000000"/>
                </a:solidFill>
                <a:latin typeface="TT Interphases"/>
                <a:ea typeface="TT Interphases"/>
                <a:cs typeface="TT Interphases"/>
                <a:sym typeface="TT Interphases"/>
              </a:rPr>
              <a:t>Lupen</a:t>
            </a:r>
          </a:p>
          <a:p>
            <a:pPr algn="just" marL="302259" indent="-151129" lvl="1">
              <a:lnSpc>
                <a:spcPts val="1959"/>
              </a:lnSpc>
              <a:buFont typeface="Arial"/>
              <a:buChar char="•"/>
            </a:pPr>
            <a:r>
              <a:rPr lang="en-US" sz="1399">
                <a:solidFill>
                  <a:srgbClr val="000000"/>
                </a:solidFill>
                <a:latin typeface="TT Interphases"/>
                <a:ea typeface="TT Interphases"/>
                <a:cs typeface="TT Interphases"/>
                <a:sym typeface="TT Interphases"/>
              </a:rPr>
              <a:t>Weiße Box</a:t>
            </a:r>
          </a:p>
          <a:p>
            <a:pPr algn="just" marL="302259" indent="-151129" lvl="1">
              <a:lnSpc>
                <a:spcPts val="1959"/>
              </a:lnSpc>
              <a:buFont typeface="Arial"/>
              <a:buChar char="•"/>
            </a:pPr>
            <a:r>
              <a:rPr lang="en-US" sz="1399">
                <a:solidFill>
                  <a:srgbClr val="000000"/>
                </a:solidFill>
                <a:latin typeface="TT Interphases"/>
                <a:ea typeface="TT Interphases"/>
                <a:cs typeface="TT Interphases"/>
                <a:sym typeface="TT Interphases"/>
              </a:rPr>
              <a:t>Federstahlpinzetten</a:t>
            </a:r>
          </a:p>
          <a:p>
            <a:pPr algn="just" marL="302259" indent="-151129" lvl="1">
              <a:lnSpc>
                <a:spcPts val="1959"/>
              </a:lnSpc>
              <a:buFont typeface="Arial"/>
              <a:buChar char="•"/>
            </a:pPr>
            <a:r>
              <a:rPr lang="en-US" sz="1399">
                <a:solidFill>
                  <a:srgbClr val="000000"/>
                </a:solidFill>
                <a:latin typeface="TT Interphases"/>
                <a:ea typeface="TT Interphases"/>
                <a:cs typeface="TT Interphases"/>
                <a:sym typeface="TT Interphases"/>
              </a:rPr>
              <a:t>Thermometer</a:t>
            </a:r>
          </a:p>
          <a:p>
            <a:pPr algn="just" marL="302259" indent="-151129" lvl="1">
              <a:lnSpc>
                <a:spcPts val="1959"/>
              </a:lnSpc>
              <a:buFont typeface="Arial"/>
              <a:buChar char="•"/>
            </a:pPr>
            <a:r>
              <a:rPr lang="en-US" sz="1399">
                <a:solidFill>
                  <a:srgbClr val="000000"/>
                </a:solidFill>
                <a:latin typeface="TT Interphases"/>
                <a:ea typeface="TT Interphases"/>
                <a:cs typeface="TT Interphases"/>
                <a:sym typeface="TT Interphases"/>
              </a:rPr>
              <a:t>Leitfähigkeit-Messgerät</a:t>
            </a:r>
          </a:p>
          <a:p>
            <a:pPr algn="just" marL="302259" indent="-151129" lvl="1">
              <a:lnSpc>
                <a:spcPts val="1959"/>
              </a:lnSpc>
              <a:buFont typeface="Arial"/>
              <a:buChar char="•"/>
            </a:pPr>
            <a:r>
              <a:rPr lang="en-US" sz="1399">
                <a:solidFill>
                  <a:srgbClr val="000000"/>
                </a:solidFill>
                <a:latin typeface="TT Interphases"/>
                <a:ea typeface="TT Interphases"/>
                <a:cs typeface="TT Interphases"/>
                <a:sym typeface="TT Interphases"/>
              </a:rPr>
              <a:t>pH-Indikatorpapier</a:t>
            </a:r>
          </a:p>
          <a:p>
            <a:pPr algn="just" marL="302259" indent="-151129" lvl="1">
              <a:lnSpc>
                <a:spcPts val="1959"/>
              </a:lnSpc>
              <a:buFont typeface="Arial"/>
              <a:buChar char="•"/>
            </a:pPr>
            <a:r>
              <a:rPr lang="en-US" sz="1399">
                <a:solidFill>
                  <a:srgbClr val="000000"/>
                </a:solidFill>
                <a:latin typeface="TT Interphases"/>
                <a:ea typeface="TT Interphases"/>
                <a:cs typeface="TT Interphases"/>
                <a:sym typeface="TT Interphases"/>
              </a:rPr>
              <a:t>Sauerstoff-Messgerät</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7560000" cy="962108"/>
            <a:chOff x="0" y="0"/>
            <a:chExt cx="2709333" cy="344798"/>
          </a:xfrm>
        </p:grpSpPr>
        <p:sp>
          <p:nvSpPr>
            <p:cNvPr name="Freeform 3" id="3"/>
            <p:cNvSpPr/>
            <p:nvPr/>
          </p:nvSpPr>
          <p:spPr>
            <a:xfrm flipH="false" flipV="false" rot="0">
              <a:off x="0" y="0"/>
              <a:ext cx="2709333" cy="344798"/>
            </a:xfrm>
            <a:custGeom>
              <a:avLst/>
              <a:gdLst/>
              <a:ahLst/>
              <a:cxnLst/>
              <a:rect r="r" b="b" t="t" l="l"/>
              <a:pathLst>
                <a:path h="344798" w="2709333">
                  <a:moveTo>
                    <a:pt x="37890" y="0"/>
                  </a:moveTo>
                  <a:lnTo>
                    <a:pt x="2671443" y="0"/>
                  </a:lnTo>
                  <a:cubicBezTo>
                    <a:pt x="2681492" y="0"/>
                    <a:pt x="2691130" y="3992"/>
                    <a:pt x="2698235" y="11098"/>
                  </a:cubicBezTo>
                  <a:cubicBezTo>
                    <a:pt x="2705341" y="18204"/>
                    <a:pt x="2709333" y="27841"/>
                    <a:pt x="2709333" y="37890"/>
                  </a:cubicBezTo>
                  <a:lnTo>
                    <a:pt x="2709333" y="306907"/>
                  </a:lnTo>
                  <a:cubicBezTo>
                    <a:pt x="2709333" y="316956"/>
                    <a:pt x="2705341" y="326594"/>
                    <a:pt x="2698235" y="333700"/>
                  </a:cubicBezTo>
                  <a:cubicBezTo>
                    <a:pt x="2691130" y="340806"/>
                    <a:pt x="2681492" y="344798"/>
                    <a:pt x="2671443" y="344798"/>
                  </a:cubicBezTo>
                  <a:lnTo>
                    <a:pt x="37890" y="344798"/>
                  </a:lnTo>
                  <a:cubicBezTo>
                    <a:pt x="27841" y="344798"/>
                    <a:pt x="18204" y="340806"/>
                    <a:pt x="11098" y="333700"/>
                  </a:cubicBezTo>
                  <a:cubicBezTo>
                    <a:pt x="3992" y="326594"/>
                    <a:pt x="0" y="316956"/>
                    <a:pt x="0" y="306907"/>
                  </a:cubicBezTo>
                  <a:lnTo>
                    <a:pt x="0" y="37890"/>
                  </a:lnTo>
                  <a:cubicBezTo>
                    <a:pt x="0" y="27841"/>
                    <a:pt x="3992" y="18204"/>
                    <a:pt x="11098" y="11098"/>
                  </a:cubicBezTo>
                  <a:cubicBezTo>
                    <a:pt x="18204" y="3992"/>
                    <a:pt x="27841" y="0"/>
                    <a:pt x="37890" y="0"/>
                  </a:cubicBezTo>
                  <a:close/>
                </a:path>
              </a:pathLst>
            </a:custGeom>
            <a:solidFill>
              <a:srgbClr val="A6D9F6"/>
            </a:solidFill>
          </p:spPr>
        </p:sp>
        <p:sp>
          <p:nvSpPr>
            <p:cNvPr name="TextBox 4" id="4"/>
            <p:cNvSpPr txBox="true"/>
            <p:nvPr/>
          </p:nvSpPr>
          <p:spPr>
            <a:xfrm>
              <a:off x="0" y="-19050"/>
              <a:ext cx="2709333" cy="363848"/>
            </a:xfrm>
            <a:prstGeom prst="rect">
              <a:avLst/>
            </a:prstGeom>
          </p:spPr>
          <p:txBody>
            <a:bodyPr anchor="ctr" rtlCol="false" tIns="50800" lIns="50800" bIns="50800" rIns="50800"/>
            <a:lstStyle/>
            <a:p>
              <a:pPr algn="ctr">
                <a:lnSpc>
                  <a:spcPts val="1540"/>
                </a:lnSpc>
              </a:pPr>
            </a:p>
          </p:txBody>
        </p:sp>
      </p:grpSp>
      <p:sp>
        <p:nvSpPr>
          <p:cNvPr name="Freeform 5" id="5"/>
          <p:cNvSpPr/>
          <p:nvPr/>
        </p:nvSpPr>
        <p:spPr>
          <a:xfrm flipH="false" flipV="false" rot="0">
            <a:off x="6416482" y="116187"/>
            <a:ext cx="775035" cy="729734"/>
          </a:xfrm>
          <a:custGeom>
            <a:avLst/>
            <a:gdLst/>
            <a:ahLst/>
            <a:cxnLst/>
            <a:rect r="r" b="b" t="t" l="l"/>
            <a:pathLst>
              <a:path h="729734" w="775035">
                <a:moveTo>
                  <a:pt x="0" y="0"/>
                </a:moveTo>
                <a:lnTo>
                  <a:pt x="775036" y="0"/>
                </a:lnTo>
                <a:lnTo>
                  <a:pt x="775036" y="729734"/>
                </a:lnTo>
                <a:lnTo>
                  <a:pt x="0" y="729734"/>
                </a:lnTo>
                <a:lnTo>
                  <a:pt x="0" y="0"/>
                </a:lnTo>
                <a:close/>
              </a:path>
            </a:pathLst>
          </a:custGeom>
          <a:blipFill>
            <a:blip r:embed="rId2"/>
            <a:stretch>
              <a:fillRect l="0" t="-16274" r="-331256" b="-45752"/>
            </a:stretch>
          </a:blipFill>
        </p:spPr>
      </p:sp>
      <p:sp>
        <p:nvSpPr>
          <p:cNvPr name="TextBox 6" id="6"/>
          <p:cNvSpPr txBox="true"/>
          <p:nvPr/>
        </p:nvSpPr>
        <p:spPr>
          <a:xfrm rot="0">
            <a:off x="756000" y="1656065"/>
            <a:ext cx="6048000" cy="5215255"/>
          </a:xfrm>
          <a:prstGeom prst="rect">
            <a:avLst/>
          </a:prstGeom>
        </p:spPr>
        <p:txBody>
          <a:bodyPr anchor="t" rtlCol="false" tIns="0" lIns="0" bIns="0" rIns="0">
            <a:spAutoFit/>
          </a:bodyPr>
          <a:lstStyle/>
          <a:p>
            <a:pPr algn="just">
              <a:lnSpc>
                <a:spcPts val="1959"/>
              </a:lnSpc>
            </a:pPr>
            <a:r>
              <a:rPr lang="en-US" sz="1399" b="true">
                <a:solidFill>
                  <a:srgbClr val="000000"/>
                </a:solidFill>
                <a:latin typeface="TT Interphases Bold"/>
                <a:ea typeface="TT Interphases Bold"/>
                <a:cs typeface="TT Interphases Bold"/>
                <a:sym typeface="TT Interphases Bold"/>
              </a:rPr>
              <a:t>1. Aufgabe: </a:t>
            </a:r>
          </a:p>
          <a:p>
            <a:pPr algn="just">
              <a:lnSpc>
                <a:spcPts val="1819"/>
              </a:lnSpc>
            </a:pPr>
            <a:r>
              <a:rPr lang="en-US" sz="1299" b="true">
                <a:solidFill>
                  <a:srgbClr val="000000"/>
                </a:solidFill>
                <a:latin typeface="TT Interphases Bold"/>
                <a:ea typeface="TT Interphases Bold"/>
                <a:cs typeface="TT Interphases Bold"/>
                <a:sym typeface="TT Interphases Bold"/>
              </a:rPr>
              <a:t>Beschreibe</a:t>
            </a:r>
            <a:r>
              <a:rPr lang="en-US" sz="1299">
                <a:solidFill>
                  <a:srgbClr val="000000"/>
                </a:solidFill>
                <a:latin typeface="TT Interphases"/>
                <a:ea typeface="TT Interphases"/>
                <a:cs typeface="TT Interphases"/>
                <a:sym typeface="TT Interphases"/>
              </a:rPr>
              <a:t> den Bach an deinem Standort und dessen Umgebung, </a:t>
            </a:r>
            <a:r>
              <a:rPr lang="en-US" sz="1299" b="true">
                <a:solidFill>
                  <a:srgbClr val="000000"/>
                </a:solidFill>
                <a:latin typeface="TT Interphases Bold"/>
                <a:ea typeface="TT Interphases Bold"/>
                <a:cs typeface="TT Interphases Bold"/>
                <a:sym typeface="TT Interphases Bold"/>
              </a:rPr>
              <a:t>Stelle</a:t>
            </a:r>
            <a:r>
              <a:rPr lang="en-US" sz="1299">
                <a:solidFill>
                  <a:srgbClr val="000000"/>
                </a:solidFill>
                <a:latin typeface="TT Interphases"/>
                <a:ea typeface="TT Interphases"/>
                <a:cs typeface="TT Interphases"/>
                <a:sym typeface="TT Interphases"/>
              </a:rPr>
              <a:t> den Bach und seine Umgebung zusätzlich in einer Skizze </a:t>
            </a:r>
            <a:r>
              <a:rPr lang="en-US" sz="1299" b="true">
                <a:solidFill>
                  <a:srgbClr val="000000"/>
                </a:solidFill>
                <a:latin typeface="TT Interphases Bold"/>
                <a:ea typeface="TT Interphases Bold"/>
                <a:cs typeface="TT Interphases Bold"/>
                <a:sym typeface="TT Interphases Bold"/>
              </a:rPr>
              <a:t>dar</a:t>
            </a:r>
            <a:r>
              <a:rPr lang="en-US" sz="1299">
                <a:solidFill>
                  <a:srgbClr val="000000"/>
                </a:solidFill>
                <a:latin typeface="TT Interphases"/>
                <a:ea typeface="TT Interphases"/>
                <a:cs typeface="TT Interphases"/>
                <a:sym typeface="TT Interphases"/>
              </a:rPr>
              <a:t>.  </a:t>
            </a:r>
          </a:p>
          <a:p>
            <a:pPr algn="just">
              <a:lnSpc>
                <a:spcPts val="1819"/>
              </a:lnSpc>
            </a:pPr>
          </a:p>
          <a:p>
            <a:pPr algn="just">
              <a:lnSpc>
                <a:spcPts val="1819"/>
              </a:lnSpc>
            </a:pPr>
          </a:p>
          <a:p>
            <a:pPr algn="just">
              <a:lnSpc>
                <a:spcPts val="1819"/>
              </a:lnSpc>
            </a:pPr>
          </a:p>
          <a:p>
            <a:pPr algn="just">
              <a:lnSpc>
                <a:spcPts val="1819"/>
              </a:lnSpc>
            </a:pPr>
          </a:p>
          <a:p>
            <a:pPr algn="just">
              <a:lnSpc>
                <a:spcPts val="1819"/>
              </a:lnSpc>
            </a:pPr>
          </a:p>
          <a:p>
            <a:pPr algn="just">
              <a:lnSpc>
                <a:spcPts val="1819"/>
              </a:lnSpc>
            </a:pPr>
          </a:p>
          <a:p>
            <a:pPr algn="just">
              <a:lnSpc>
                <a:spcPts val="1819"/>
              </a:lnSpc>
            </a:pPr>
          </a:p>
          <a:p>
            <a:pPr algn="just">
              <a:lnSpc>
                <a:spcPts val="1819"/>
              </a:lnSpc>
            </a:pPr>
          </a:p>
          <a:p>
            <a:pPr algn="just">
              <a:lnSpc>
                <a:spcPts val="1819"/>
              </a:lnSpc>
            </a:pPr>
          </a:p>
          <a:p>
            <a:pPr algn="just">
              <a:lnSpc>
                <a:spcPts val="1819"/>
              </a:lnSpc>
            </a:pPr>
          </a:p>
          <a:p>
            <a:pPr algn="just">
              <a:lnSpc>
                <a:spcPts val="1819"/>
              </a:lnSpc>
            </a:pPr>
          </a:p>
          <a:p>
            <a:pPr algn="just">
              <a:lnSpc>
                <a:spcPts val="1819"/>
              </a:lnSpc>
            </a:pPr>
          </a:p>
          <a:p>
            <a:pPr algn="just">
              <a:lnSpc>
                <a:spcPts val="1819"/>
              </a:lnSpc>
            </a:pPr>
          </a:p>
          <a:p>
            <a:pPr algn="just">
              <a:lnSpc>
                <a:spcPts val="1819"/>
              </a:lnSpc>
            </a:pPr>
          </a:p>
          <a:p>
            <a:pPr algn="just">
              <a:lnSpc>
                <a:spcPts val="1819"/>
              </a:lnSpc>
            </a:pPr>
          </a:p>
          <a:p>
            <a:pPr algn="just">
              <a:lnSpc>
                <a:spcPts val="1959"/>
              </a:lnSpc>
            </a:pPr>
            <a:r>
              <a:rPr lang="en-US" sz="1399" b="true">
                <a:solidFill>
                  <a:srgbClr val="000000"/>
                </a:solidFill>
                <a:latin typeface="TT Interphases Bold"/>
                <a:ea typeface="TT Interphases Bold"/>
                <a:cs typeface="TT Interphases Bold"/>
                <a:sym typeface="TT Interphases Bold"/>
              </a:rPr>
              <a:t>2. Aufgabe:</a:t>
            </a:r>
          </a:p>
          <a:p>
            <a:pPr algn="just">
              <a:lnSpc>
                <a:spcPts val="1680"/>
              </a:lnSpc>
            </a:pPr>
            <a:r>
              <a:rPr lang="en-US" sz="1200" b="true">
                <a:solidFill>
                  <a:srgbClr val="000000"/>
                </a:solidFill>
                <a:latin typeface="TT Interphases Bold"/>
                <a:ea typeface="TT Interphases Bold"/>
                <a:cs typeface="TT Interphases Bold"/>
                <a:sym typeface="TT Interphases Bold"/>
              </a:rPr>
              <a:t>Untersucht</a:t>
            </a:r>
            <a:r>
              <a:rPr lang="en-US" sz="1200">
                <a:solidFill>
                  <a:srgbClr val="000000"/>
                </a:solidFill>
                <a:latin typeface="TT Interphases"/>
                <a:ea typeface="TT Interphases"/>
                <a:cs typeface="TT Interphases"/>
                <a:sym typeface="TT Interphases"/>
              </a:rPr>
              <a:t> nun den Bach an deinem Standort und dessen Umgebung. Nehmt dazu eine Wasserprobe aus dem Bach und messt nacheinander die benötigten Werte. </a:t>
            </a:r>
            <a:r>
              <a:rPr lang="en-US" sz="1200" b="true">
                <a:solidFill>
                  <a:srgbClr val="000000"/>
                </a:solidFill>
                <a:latin typeface="TT Interphases Bold"/>
                <a:ea typeface="TT Interphases Bold"/>
                <a:cs typeface="TT Interphases Bold"/>
                <a:sym typeface="TT Interphases Bold"/>
              </a:rPr>
              <a:t>Dokumentiert</a:t>
            </a:r>
            <a:r>
              <a:rPr lang="en-US" sz="1200">
                <a:solidFill>
                  <a:srgbClr val="000000"/>
                </a:solidFill>
                <a:latin typeface="TT Interphases"/>
                <a:ea typeface="TT Interphases"/>
                <a:cs typeface="TT Interphases"/>
                <a:sym typeface="TT Interphases"/>
              </a:rPr>
              <a:t> eure Ergebnisse in der Tabelle. </a:t>
            </a:r>
          </a:p>
          <a:p>
            <a:pPr algn="just">
              <a:lnSpc>
                <a:spcPts val="1680"/>
              </a:lnSpc>
            </a:pPr>
          </a:p>
        </p:txBody>
      </p:sp>
      <p:grpSp>
        <p:nvGrpSpPr>
          <p:cNvPr name="Group 7" id="7"/>
          <p:cNvGrpSpPr/>
          <p:nvPr/>
        </p:nvGrpSpPr>
        <p:grpSpPr>
          <a:xfrm rot="0">
            <a:off x="756000" y="2507600"/>
            <a:ext cx="2925521" cy="3128329"/>
            <a:chOff x="0" y="0"/>
            <a:chExt cx="1048441" cy="1121122"/>
          </a:xfrm>
        </p:grpSpPr>
        <p:sp>
          <p:nvSpPr>
            <p:cNvPr name="Freeform 8" id="8"/>
            <p:cNvSpPr/>
            <p:nvPr/>
          </p:nvSpPr>
          <p:spPr>
            <a:xfrm flipH="false" flipV="false" rot="0">
              <a:off x="0" y="0"/>
              <a:ext cx="1048441" cy="1121122"/>
            </a:xfrm>
            <a:custGeom>
              <a:avLst/>
              <a:gdLst/>
              <a:ahLst/>
              <a:cxnLst/>
              <a:rect r="r" b="b" t="t" l="l"/>
              <a:pathLst>
                <a:path h="1121122" w="1048441">
                  <a:moveTo>
                    <a:pt x="97915" y="0"/>
                  </a:moveTo>
                  <a:lnTo>
                    <a:pt x="950526" y="0"/>
                  </a:lnTo>
                  <a:cubicBezTo>
                    <a:pt x="1004603" y="0"/>
                    <a:pt x="1048441" y="43838"/>
                    <a:pt x="1048441" y="97915"/>
                  </a:cubicBezTo>
                  <a:lnTo>
                    <a:pt x="1048441" y="1023208"/>
                  </a:lnTo>
                  <a:cubicBezTo>
                    <a:pt x="1048441" y="1049176"/>
                    <a:pt x="1038125" y="1074081"/>
                    <a:pt x="1019762" y="1092444"/>
                  </a:cubicBezTo>
                  <a:cubicBezTo>
                    <a:pt x="1001400" y="1110807"/>
                    <a:pt x="976495" y="1121122"/>
                    <a:pt x="950526" y="1121122"/>
                  </a:cubicBezTo>
                  <a:lnTo>
                    <a:pt x="97915" y="1121122"/>
                  </a:lnTo>
                  <a:cubicBezTo>
                    <a:pt x="43838" y="1121122"/>
                    <a:pt x="0" y="1077285"/>
                    <a:pt x="0" y="1023208"/>
                  </a:cubicBezTo>
                  <a:lnTo>
                    <a:pt x="0" y="97915"/>
                  </a:lnTo>
                  <a:cubicBezTo>
                    <a:pt x="0" y="71946"/>
                    <a:pt x="10316" y="47041"/>
                    <a:pt x="28679" y="28679"/>
                  </a:cubicBezTo>
                  <a:cubicBezTo>
                    <a:pt x="47041" y="10316"/>
                    <a:pt x="71946" y="0"/>
                    <a:pt x="97915" y="0"/>
                  </a:cubicBezTo>
                  <a:close/>
                </a:path>
              </a:pathLst>
            </a:custGeom>
            <a:solidFill>
              <a:srgbClr val="DAFFCE"/>
            </a:solidFill>
            <a:ln w="38100" cap="rnd">
              <a:solidFill>
                <a:srgbClr val="000000"/>
              </a:solidFill>
              <a:prstDash val="solid"/>
              <a:round/>
            </a:ln>
          </p:spPr>
        </p:sp>
        <p:sp>
          <p:nvSpPr>
            <p:cNvPr name="TextBox 9" id="9"/>
            <p:cNvSpPr txBox="true"/>
            <p:nvPr/>
          </p:nvSpPr>
          <p:spPr>
            <a:xfrm>
              <a:off x="0" y="-28575"/>
              <a:ext cx="1048441" cy="1149697"/>
            </a:xfrm>
            <a:prstGeom prst="rect">
              <a:avLst/>
            </a:prstGeom>
          </p:spPr>
          <p:txBody>
            <a:bodyPr anchor="ctr" rtlCol="false" tIns="50800" lIns="50800" bIns="50800" rIns="50800"/>
            <a:lstStyle/>
            <a:p>
              <a:pPr algn="ctr">
                <a:lnSpc>
                  <a:spcPts val="1960"/>
                </a:lnSpc>
              </a:pPr>
            </a:p>
          </p:txBody>
        </p:sp>
      </p:grpSp>
      <p:sp>
        <p:nvSpPr>
          <p:cNvPr name="Freeform 10" id="10"/>
          <p:cNvSpPr/>
          <p:nvPr/>
        </p:nvSpPr>
        <p:spPr>
          <a:xfrm flipH="false" flipV="false" rot="0">
            <a:off x="720000" y="3060489"/>
            <a:ext cx="2961521" cy="2060405"/>
          </a:xfrm>
          <a:custGeom>
            <a:avLst/>
            <a:gdLst/>
            <a:ahLst/>
            <a:cxnLst/>
            <a:rect r="r" b="b" t="t" l="l"/>
            <a:pathLst>
              <a:path h="2060405" w="2961521">
                <a:moveTo>
                  <a:pt x="0" y="0"/>
                </a:moveTo>
                <a:lnTo>
                  <a:pt x="2961521" y="0"/>
                </a:lnTo>
                <a:lnTo>
                  <a:pt x="2961521" y="2060404"/>
                </a:lnTo>
                <a:lnTo>
                  <a:pt x="0" y="2060404"/>
                </a:lnTo>
                <a:lnTo>
                  <a:pt x="0" y="0"/>
                </a:lnTo>
                <a:close/>
              </a:path>
            </a:pathLst>
          </a:custGeom>
          <a:blipFill>
            <a:blip r:embed="rId3">
              <a:extLst>
                <a:ext uri="{96DAC541-7B7A-43D3-8B79-37D633B846F1}">
                  <asvg:svgBlip xmlns:asvg="http://schemas.microsoft.com/office/drawing/2016/SVG/main" r:embed="rId4"/>
                </a:ext>
              </a:extLst>
            </a:blip>
            <a:stretch>
              <a:fillRect l="0" t="0" r="-2109" b="-68"/>
            </a:stretch>
          </a:blipFill>
        </p:spPr>
      </p:sp>
      <p:grpSp>
        <p:nvGrpSpPr>
          <p:cNvPr name="Group 11" id="11"/>
          <p:cNvGrpSpPr/>
          <p:nvPr/>
        </p:nvGrpSpPr>
        <p:grpSpPr>
          <a:xfrm rot="0">
            <a:off x="3878479" y="2507600"/>
            <a:ext cx="2925521" cy="3128329"/>
            <a:chOff x="0" y="0"/>
            <a:chExt cx="1048441" cy="1121122"/>
          </a:xfrm>
        </p:grpSpPr>
        <p:sp>
          <p:nvSpPr>
            <p:cNvPr name="Freeform 12" id="12"/>
            <p:cNvSpPr/>
            <p:nvPr/>
          </p:nvSpPr>
          <p:spPr>
            <a:xfrm flipH="false" flipV="false" rot="0">
              <a:off x="0" y="0"/>
              <a:ext cx="1048441" cy="1121122"/>
            </a:xfrm>
            <a:custGeom>
              <a:avLst/>
              <a:gdLst/>
              <a:ahLst/>
              <a:cxnLst/>
              <a:rect r="r" b="b" t="t" l="l"/>
              <a:pathLst>
                <a:path h="1121122" w="1048441">
                  <a:moveTo>
                    <a:pt x="97915" y="0"/>
                  </a:moveTo>
                  <a:lnTo>
                    <a:pt x="950526" y="0"/>
                  </a:lnTo>
                  <a:cubicBezTo>
                    <a:pt x="1004603" y="0"/>
                    <a:pt x="1048441" y="43838"/>
                    <a:pt x="1048441" y="97915"/>
                  </a:cubicBezTo>
                  <a:lnTo>
                    <a:pt x="1048441" y="1023208"/>
                  </a:lnTo>
                  <a:cubicBezTo>
                    <a:pt x="1048441" y="1049176"/>
                    <a:pt x="1038125" y="1074081"/>
                    <a:pt x="1019762" y="1092444"/>
                  </a:cubicBezTo>
                  <a:cubicBezTo>
                    <a:pt x="1001400" y="1110807"/>
                    <a:pt x="976495" y="1121122"/>
                    <a:pt x="950526" y="1121122"/>
                  </a:cubicBezTo>
                  <a:lnTo>
                    <a:pt x="97915" y="1121122"/>
                  </a:lnTo>
                  <a:cubicBezTo>
                    <a:pt x="43838" y="1121122"/>
                    <a:pt x="0" y="1077285"/>
                    <a:pt x="0" y="1023208"/>
                  </a:cubicBezTo>
                  <a:lnTo>
                    <a:pt x="0" y="97915"/>
                  </a:lnTo>
                  <a:cubicBezTo>
                    <a:pt x="0" y="71946"/>
                    <a:pt x="10316" y="47041"/>
                    <a:pt x="28679" y="28679"/>
                  </a:cubicBezTo>
                  <a:cubicBezTo>
                    <a:pt x="47041" y="10316"/>
                    <a:pt x="71946" y="0"/>
                    <a:pt x="97915" y="0"/>
                  </a:cubicBezTo>
                  <a:close/>
                </a:path>
              </a:pathLst>
            </a:custGeom>
            <a:solidFill>
              <a:srgbClr val="000000">
                <a:alpha val="0"/>
              </a:srgbClr>
            </a:solidFill>
            <a:ln w="38100" cap="rnd">
              <a:solidFill>
                <a:srgbClr val="000000"/>
              </a:solidFill>
              <a:prstDash val="solid"/>
              <a:round/>
            </a:ln>
          </p:spPr>
        </p:sp>
        <p:sp>
          <p:nvSpPr>
            <p:cNvPr name="TextBox 13" id="13"/>
            <p:cNvSpPr txBox="true"/>
            <p:nvPr/>
          </p:nvSpPr>
          <p:spPr>
            <a:xfrm>
              <a:off x="0" y="-28575"/>
              <a:ext cx="1048441" cy="1149697"/>
            </a:xfrm>
            <a:prstGeom prst="rect">
              <a:avLst/>
            </a:prstGeom>
          </p:spPr>
          <p:txBody>
            <a:bodyPr anchor="ctr" rtlCol="false" tIns="50800" lIns="50800" bIns="50800" rIns="50800"/>
            <a:lstStyle/>
            <a:p>
              <a:pPr algn="ctr">
                <a:lnSpc>
                  <a:spcPts val="1960"/>
                </a:lnSpc>
              </a:pPr>
            </a:p>
          </p:txBody>
        </p:sp>
      </p:grpSp>
      <p:sp>
        <p:nvSpPr>
          <p:cNvPr name="Freeform 14" id="14"/>
          <p:cNvSpPr/>
          <p:nvPr/>
        </p:nvSpPr>
        <p:spPr>
          <a:xfrm flipH="false" flipV="false" rot="0">
            <a:off x="6050438" y="2621900"/>
            <a:ext cx="660089" cy="648538"/>
          </a:xfrm>
          <a:custGeom>
            <a:avLst/>
            <a:gdLst/>
            <a:ahLst/>
            <a:cxnLst/>
            <a:rect r="r" b="b" t="t" l="l"/>
            <a:pathLst>
              <a:path h="648538" w="660089">
                <a:moveTo>
                  <a:pt x="0" y="0"/>
                </a:moveTo>
                <a:lnTo>
                  <a:pt x="660089" y="0"/>
                </a:lnTo>
                <a:lnTo>
                  <a:pt x="660089" y="648537"/>
                </a:lnTo>
                <a:lnTo>
                  <a:pt x="0" y="64853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aphicFrame>
        <p:nvGraphicFramePr>
          <p:cNvPr name="Table 15" id="15"/>
          <p:cNvGraphicFramePr>
            <a:graphicFrameLocks noGrp="true"/>
          </p:cNvGraphicFramePr>
          <p:nvPr/>
        </p:nvGraphicFramePr>
        <p:xfrm>
          <a:off x="756000" y="6946250"/>
          <a:ext cx="6084000" cy="2705100"/>
        </p:xfrm>
        <a:graphic>
          <a:graphicData uri="http://schemas.openxmlformats.org/drawingml/2006/table">
            <a:tbl>
              <a:tblPr/>
              <a:tblGrid>
                <a:gridCol w="2028000"/>
                <a:gridCol w="2028000"/>
                <a:gridCol w="2028000"/>
              </a:tblGrid>
              <a:tr h="450850">
                <a:tc>
                  <a:txBody>
                    <a:bodyPr anchor="t" rtlCol="false"/>
                    <a:lstStyle/>
                    <a:p>
                      <a:pPr algn="ctr">
                        <a:lnSpc>
                          <a:spcPts val="1358"/>
                        </a:lnSpc>
                        <a:defRPr/>
                      </a:pP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358"/>
                        </a:lnSpc>
                        <a:defRPr/>
                      </a:pPr>
                      <a:r>
                        <a:rPr lang="en-US" sz="970" b="true">
                          <a:solidFill>
                            <a:srgbClr val="000000"/>
                          </a:solidFill>
                          <a:latin typeface="Canva Sans Bold"/>
                          <a:ea typeface="Canva Sans Bold"/>
                          <a:cs typeface="Canva Sans Bold"/>
                          <a:sym typeface="Canva Sans Bold"/>
                        </a:rPr>
                        <a:t>Messwert</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358"/>
                        </a:lnSpc>
                        <a:defRPr/>
                      </a:pPr>
                      <a:r>
                        <a:rPr lang="en-US" sz="970" b="true">
                          <a:solidFill>
                            <a:srgbClr val="000000"/>
                          </a:solidFill>
                          <a:latin typeface="Canva Sans Bold"/>
                          <a:ea typeface="Canva Sans Bold"/>
                          <a:cs typeface="Canva Sans Bold"/>
                          <a:sym typeface="Canva Sans Bold"/>
                        </a:rPr>
                        <a:t>Einheit</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450850">
                <a:tc>
                  <a:txBody>
                    <a:bodyPr anchor="t" rtlCol="false"/>
                    <a:lstStyle/>
                    <a:p>
                      <a:pPr algn="ctr">
                        <a:lnSpc>
                          <a:spcPts val="1358"/>
                        </a:lnSpc>
                        <a:defRPr/>
                      </a:pPr>
                      <a:r>
                        <a:rPr lang="en-US" sz="970">
                          <a:solidFill>
                            <a:srgbClr val="000000"/>
                          </a:solidFill>
                          <a:latin typeface="Canva Sans"/>
                          <a:ea typeface="Canva Sans"/>
                          <a:cs typeface="Canva Sans"/>
                          <a:sym typeface="Canva Sans"/>
                        </a:rPr>
                        <a:t>Lufttempertaur</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358"/>
                        </a:lnSpc>
                        <a:defRPr/>
                      </a:pP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358"/>
                        </a:lnSpc>
                        <a:defRPr/>
                      </a:pP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450850">
                <a:tc>
                  <a:txBody>
                    <a:bodyPr anchor="t" rtlCol="false"/>
                    <a:lstStyle/>
                    <a:p>
                      <a:pPr algn="ctr">
                        <a:lnSpc>
                          <a:spcPts val="1358"/>
                        </a:lnSpc>
                        <a:defRPr/>
                      </a:pPr>
                      <a:r>
                        <a:rPr lang="en-US" sz="970">
                          <a:solidFill>
                            <a:srgbClr val="000000"/>
                          </a:solidFill>
                          <a:latin typeface="Canva Sans"/>
                          <a:ea typeface="Canva Sans"/>
                          <a:cs typeface="Canva Sans"/>
                          <a:sym typeface="Canva Sans"/>
                        </a:rPr>
                        <a:t>Wassertemperatur</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358"/>
                        </a:lnSpc>
                        <a:defRPr/>
                      </a:pP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358"/>
                        </a:lnSpc>
                        <a:defRPr/>
                      </a:pP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450850">
                <a:tc>
                  <a:txBody>
                    <a:bodyPr anchor="t" rtlCol="false"/>
                    <a:lstStyle/>
                    <a:p>
                      <a:pPr algn="ctr">
                        <a:lnSpc>
                          <a:spcPts val="1358"/>
                        </a:lnSpc>
                        <a:defRPr/>
                      </a:pPr>
                      <a:r>
                        <a:rPr lang="en-US" sz="970">
                          <a:solidFill>
                            <a:srgbClr val="000000"/>
                          </a:solidFill>
                          <a:latin typeface="Canva Sans"/>
                          <a:ea typeface="Canva Sans"/>
                          <a:cs typeface="Canva Sans"/>
                          <a:sym typeface="Canva Sans"/>
                        </a:rPr>
                        <a:t>Sauerstoffgehalt</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358"/>
                        </a:lnSpc>
                        <a:defRPr/>
                      </a:pP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358"/>
                        </a:lnSpc>
                        <a:defRPr/>
                      </a:pP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450850">
                <a:tc>
                  <a:txBody>
                    <a:bodyPr anchor="t" rtlCol="false"/>
                    <a:lstStyle/>
                    <a:p>
                      <a:pPr algn="ctr">
                        <a:lnSpc>
                          <a:spcPts val="1358"/>
                        </a:lnSpc>
                        <a:defRPr/>
                      </a:pPr>
                      <a:r>
                        <a:rPr lang="en-US" sz="970">
                          <a:solidFill>
                            <a:srgbClr val="000000"/>
                          </a:solidFill>
                          <a:latin typeface="Canva Sans"/>
                          <a:ea typeface="Canva Sans"/>
                          <a:cs typeface="Canva Sans"/>
                          <a:sym typeface="Canva Sans"/>
                        </a:rPr>
                        <a:t>Leitfähigkeit</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358"/>
                        </a:lnSpc>
                        <a:defRPr/>
                      </a:pP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358"/>
                        </a:lnSpc>
                        <a:defRPr/>
                      </a:pP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450850">
                <a:tc>
                  <a:txBody>
                    <a:bodyPr anchor="t" rtlCol="false"/>
                    <a:lstStyle/>
                    <a:p>
                      <a:pPr algn="ctr">
                        <a:lnSpc>
                          <a:spcPts val="1358"/>
                        </a:lnSpc>
                        <a:defRPr/>
                      </a:pPr>
                      <a:r>
                        <a:rPr lang="en-US" sz="970">
                          <a:solidFill>
                            <a:srgbClr val="000000"/>
                          </a:solidFill>
                          <a:latin typeface="Canva Sans"/>
                          <a:ea typeface="Canva Sans"/>
                          <a:cs typeface="Canva Sans"/>
                          <a:sym typeface="Canva Sans"/>
                        </a:rPr>
                        <a:t>pH-Wert</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358"/>
                        </a:lnSpc>
                        <a:defRPr/>
                      </a:pP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358"/>
                        </a:lnSpc>
                        <a:defRPr/>
                      </a:pP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bl>
          </a:graphicData>
        </a:graphic>
      </p:graphicFrame>
      <p:sp>
        <p:nvSpPr>
          <p:cNvPr name="TextBox 16" id="16"/>
          <p:cNvSpPr txBox="true"/>
          <p:nvPr/>
        </p:nvSpPr>
        <p:spPr>
          <a:xfrm rot="0">
            <a:off x="481950" y="263883"/>
            <a:ext cx="6043166" cy="396241"/>
          </a:xfrm>
          <a:prstGeom prst="rect">
            <a:avLst/>
          </a:prstGeom>
        </p:spPr>
        <p:txBody>
          <a:bodyPr anchor="t" rtlCol="false" tIns="0" lIns="0" bIns="0" rIns="0">
            <a:spAutoFit/>
          </a:bodyPr>
          <a:lstStyle/>
          <a:p>
            <a:pPr algn="l">
              <a:lnSpc>
                <a:spcPts val="3359"/>
              </a:lnSpc>
              <a:spcBef>
                <a:spcPct val="0"/>
              </a:spcBef>
            </a:pPr>
            <a:r>
              <a:rPr lang="en-US" b="true" sz="2399">
                <a:solidFill>
                  <a:srgbClr val="000000"/>
                </a:solidFill>
                <a:latin typeface="Canva Sans Bold"/>
                <a:ea typeface="Canva Sans Bold"/>
                <a:cs typeface="Canva Sans Bold"/>
                <a:sym typeface="Canva Sans Bold"/>
              </a:rPr>
              <a:t>Erkundung eines Ökosystems - Der Bach </a:t>
            </a:r>
          </a:p>
        </p:txBody>
      </p:sp>
      <p:sp>
        <p:nvSpPr>
          <p:cNvPr name="TextBox 17" id="17"/>
          <p:cNvSpPr txBox="true"/>
          <p:nvPr/>
        </p:nvSpPr>
        <p:spPr>
          <a:xfrm rot="0">
            <a:off x="756000" y="1183287"/>
            <a:ext cx="6048000" cy="349249"/>
          </a:xfrm>
          <a:prstGeom prst="rect">
            <a:avLst/>
          </a:prstGeom>
        </p:spPr>
        <p:txBody>
          <a:bodyPr anchor="t" rtlCol="false" tIns="0" lIns="0" bIns="0" rIns="0">
            <a:spAutoFit/>
          </a:bodyPr>
          <a:lstStyle/>
          <a:p>
            <a:pPr algn="just">
              <a:lnSpc>
                <a:spcPts val="2800"/>
              </a:lnSpc>
            </a:pPr>
            <a:r>
              <a:rPr lang="en-US" sz="2000" b="true">
                <a:solidFill>
                  <a:srgbClr val="000000"/>
                </a:solidFill>
                <a:latin typeface="Canva Sans Bold"/>
                <a:ea typeface="Canva Sans Bold"/>
                <a:cs typeface="Canva Sans Bold"/>
                <a:sym typeface="Canva Sans Bold"/>
              </a:rPr>
              <a:t>Standort (chemische Gewässergüte): </a:t>
            </a:r>
          </a:p>
        </p:txBody>
      </p:sp>
      <p:sp>
        <p:nvSpPr>
          <p:cNvPr name="TextBox 18" id="18"/>
          <p:cNvSpPr txBox="true"/>
          <p:nvPr/>
        </p:nvSpPr>
        <p:spPr>
          <a:xfrm rot="0">
            <a:off x="720000" y="2572175"/>
            <a:ext cx="3024000" cy="240664"/>
          </a:xfrm>
          <a:prstGeom prst="rect">
            <a:avLst/>
          </a:prstGeom>
        </p:spPr>
        <p:txBody>
          <a:bodyPr anchor="t" rtlCol="false" tIns="0" lIns="0" bIns="0" rIns="0">
            <a:spAutoFit/>
          </a:bodyPr>
          <a:lstStyle/>
          <a:p>
            <a:pPr algn="ctr">
              <a:lnSpc>
                <a:spcPts val="1960"/>
              </a:lnSpc>
            </a:pPr>
            <a:r>
              <a:rPr lang="en-US" b="true" sz="1400" u="sng">
                <a:solidFill>
                  <a:srgbClr val="000000"/>
                </a:solidFill>
                <a:latin typeface="Canva Sans Bold"/>
                <a:ea typeface="Canva Sans Bold"/>
                <a:cs typeface="Canva Sans Bold"/>
                <a:sym typeface="Canva Sans Bold"/>
              </a:rPr>
              <a:t>Beschreibung</a:t>
            </a:r>
          </a:p>
        </p:txBody>
      </p:sp>
      <p:sp>
        <p:nvSpPr>
          <p:cNvPr name="TextBox 19" id="19"/>
          <p:cNvSpPr txBox="true"/>
          <p:nvPr/>
        </p:nvSpPr>
        <p:spPr>
          <a:xfrm rot="0">
            <a:off x="6804000" y="98883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Canva Sans"/>
                <a:ea typeface="Canva Sans"/>
                <a:cs typeface="Canva Sans"/>
                <a:sym typeface="Canva Sans"/>
              </a:rPr>
              <a:t>4</a:t>
            </a:r>
          </a:p>
        </p:txBody>
      </p:sp>
      <p:sp>
        <p:nvSpPr>
          <p:cNvPr name="Freeform 20" id="20"/>
          <p:cNvSpPr/>
          <p:nvPr/>
        </p:nvSpPr>
        <p:spPr>
          <a:xfrm flipH="false" flipV="false" rot="0">
            <a:off x="751239" y="3357595"/>
            <a:ext cx="2961521" cy="2060405"/>
          </a:xfrm>
          <a:custGeom>
            <a:avLst/>
            <a:gdLst/>
            <a:ahLst/>
            <a:cxnLst/>
            <a:rect r="r" b="b" t="t" l="l"/>
            <a:pathLst>
              <a:path h="2060405" w="2961521">
                <a:moveTo>
                  <a:pt x="0" y="0"/>
                </a:moveTo>
                <a:lnTo>
                  <a:pt x="2961522" y="0"/>
                </a:lnTo>
                <a:lnTo>
                  <a:pt x="2961522" y="2060405"/>
                </a:lnTo>
                <a:lnTo>
                  <a:pt x="0" y="2060405"/>
                </a:lnTo>
                <a:lnTo>
                  <a:pt x="0" y="0"/>
                </a:lnTo>
                <a:close/>
              </a:path>
            </a:pathLst>
          </a:custGeom>
          <a:blipFill>
            <a:blip r:embed="rId3">
              <a:extLst>
                <a:ext uri="{96DAC541-7B7A-43D3-8B79-37D633B846F1}">
                  <asvg:svgBlip xmlns:asvg="http://schemas.microsoft.com/office/drawing/2016/SVG/main" r:embed="rId4"/>
                </a:ext>
              </a:extLst>
            </a:blip>
            <a:stretch>
              <a:fillRect l="0" t="0" r="-2109" b="-68"/>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7560000" cy="962108"/>
            <a:chOff x="0" y="0"/>
            <a:chExt cx="2709333" cy="344798"/>
          </a:xfrm>
        </p:grpSpPr>
        <p:sp>
          <p:nvSpPr>
            <p:cNvPr name="Freeform 3" id="3"/>
            <p:cNvSpPr/>
            <p:nvPr/>
          </p:nvSpPr>
          <p:spPr>
            <a:xfrm flipH="false" flipV="false" rot="0">
              <a:off x="0" y="0"/>
              <a:ext cx="2709333" cy="344798"/>
            </a:xfrm>
            <a:custGeom>
              <a:avLst/>
              <a:gdLst/>
              <a:ahLst/>
              <a:cxnLst/>
              <a:rect r="r" b="b" t="t" l="l"/>
              <a:pathLst>
                <a:path h="344798" w="2709333">
                  <a:moveTo>
                    <a:pt x="37890" y="0"/>
                  </a:moveTo>
                  <a:lnTo>
                    <a:pt x="2671443" y="0"/>
                  </a:lnTo>
                  <a:cubicBezTo>
                    <a:pt x="2681492" y="0"/>
                    <a:pt x="2691130" y="3992"/>
                    <a:pt x="2698235" y="11098"/>
                  </a:cubicBezTo>
                  <a:cubicBezTo>
                    <a:pt x="2705341" y="18204"/>
                    <a:pt x="2709333" y="27841"/>
                    <a:pt x="2709333" y="37890"/>
                  </a:cubicBezTo>
                  <a:lnTo>
                    <a:pt x="2709333" y="306907"/>
                  </a:lnTo>
                  <a:cubicBezTo>
                    <a:pt x="2709333" y="316956"/>
                    <a:pt x="2705341" y="326594"/>
                    <a:pt x="2698235" y="333700"/>
                  </a:cubicBezTo>
                  <a:cubicBezTo>
                    <a:pt x="2691130" y="340806"/>
                    <a:pt x="2681492" y="344798"/>
                    <a:pt x="2671443" y="344798"/>
                  </a:cubicBezTo>
                  <a:lnTo>
                    <a:pt x="37890" y="344798"/>
                  </a:lnTo>
                  <a:cubicBezTo>
                    <a:pt x="27841" y="344798"/>
                    <a:pt x="18204" y="340806"/>
                    <a:pt x="11098" y="333700"/>
                  </a:cubicBezTo>
                  <a:cubicBezTo>
                    <a:pt x="3992" y="326594"/>
                    <a:pt x="0" y="316956"/>
                    <a:pt x="0" y="306907"/>
                  </a:cubicBezTo>
                  <a:lnTo>
                    <a:pt x="0" y="37890"/>
                  </a:lnTo>
                  <a:cubicBezTo>
                    <a:pt x="0" y="27841"/>
                    <a:pt x="3992" y="18204"/>
                    <a:pt x="11098" y="11098"/>
                  </a:cubicBezTo>
                  <a:cubicBezTo>
                    <a:pt x="18204" y="3992"/>
                    <a:pt x="27841" y="0"/>
                    <a:pt x="37890" y="0"/>
                  </a:cubicBezTo>
                  <a:close/>
                </a:path>
              </a:pathLst>
            </a:custGeom>
            <a:solidFill>
              <a:srgbClr val="A6D9F6"/>
            </a:solidFill>
          </p:spPr>
        </p:sp>
        <p:sp>
          <p:nvSpPr>
            <p:cNvPr name="TextBox 4" id="4"/>
            <p:cNvSpPr txBox="true"/>
            <p:nvPr/>
          </p:nvSpPr>
          <p:spPr>
            <a:xfrm>
              <a:off x="0" y="-19050"/>
              <a:ext cx="2709333" cy="363848"/>
            </a:xfrm>
            <a:prstGeom prst="rect">
              <a:avLst/>
            </a:prstGeom>
          </p:spPr>
          <p:txBody>
            <a:bodyPr anchor="ctr" rtlCol="false" tIns="50800" lIns="50800" bIns="50800" rIns="50800"/>
            <a:lstStyle/>
            <a:p>
              <a:pPr algn="ctr">
                <a:lnSpc>
                  <a:spcPts val="1540"/>
                </a:lnSpc>
              </a:pPr>
            </a:p>
          </p:txBody>
        </p:sp>
      </p:grpSp>
      <p:sp>
        <p:nvSpPr>
          <p:cNvPr name="Freeform 5" id="5"/>
          <p:cNvSpPr/>
          <p:nvPr/>
        </p:nvSpPr>
        <p:spPr>
          <a:xfrm flipH="false" flipV="false" rot="0">
            <a:off x="6416482" y="116187"/>
            <a:ext cx="775035" cy="729734"/>
          </a:xfrm>
          <a:custGeom>
            <a:avLst/>
            <a:gdLst/>
            <a:ahLst/>
            <a:cxnLst/>
            <a:rect r="r" b="b" t="t" l="l"/>
            <a:pathLst>
              <a:path h="729734" w="775035">
                <a:moveTo>
                  <a:pt x="0" y="0"/>
                </a:moveTo>
                <a:lnTo>
                  <a:pt x="775036" y="0"/>
                </a:lnTo>
                <a:lnTo>
                  <a:pt x="775036" y="729734"/>
                </a:lnTo>
                <a:lnTo>
                  <a:pt x="0" y="729734"/>
                </a:lnTo>
                <a:lnTo>
                  <a:pt x="0" y="0"/>
                </a:lnTo>
                <a:close/>
              </a:path>
            </a:pathLst>
          </a:custGeom>
          <a:blipFill>
            <a:blip r:embed="rId2"/>
            <a:stretch>
              <a:fillRect l="0" t="-16274" r="-331256" b="-45752"/>
            </a:stretch>
          </a:blipFill>
        </p:spPr>
      </p:sp>
      <p:sp>
        <p:nvSpPr>
          <p:cNvPr name="Freeform 6" id="6"/>
          <p:cNvSpPr/>
          <p:nvPr/>
        </p:nvSpPr>
        <p:spPr>
          <a:xfrm flipH="false" flipV="false" rot="-698173">
            <a:off x="5701577" y="1950226"/>
            <a:ext cx="1170321" cy="908461"/>
          </a:xfrm>
          <a:custGeom>
            <a:avLst/>
            <a:gdLst/>
            <a:ahLst/>
            <a:cxnLst/>
            <a:rect r="r" b="b" t="t" l="l"/>
            <a:pathLst>
              <a:path h="908461" w="1170321">
                <a:moveTo>
                  <a:pt x="0" y="0"/>
                </a:moveTo>
                <a:lnTo>
                  <a:pt x="1170321" y="0"/>
                </a:lnTo>
                <a:lnTo>
                  <a:pt x="1170321" y="908462"/>
                </a:lnTo>
                <a:lnTo>
                  <a:pt x="0" y="90846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aphicFrame>
        <p:nvGraphicFramePr>
          <p:cNvPr name="Table 7" id="7"/>
          <p:cNvGraphicFramePr>
            <a:graphicFrameLocks noGrp="true"/>
          </p:cNvGraphicFramePr>
          <p:nvPr/>
        </p:nvGraphicFramePr>
        <p:xfrm>
          <a:off x="756000" y="3899250"/>
          <a:ext cx="6048000" cy="6000750"/>
        </p:xfrm>
        <a:graphic>
          <a:graphicData uri="http://schemas.openxmlformats.org/drawingml/2006/table">
            <a:tbl>
              <a:tblPr/>
              <a:tblGrid>
                <a:gridCol w="2439851"/>
                <a:gridCol w="936819"/>
                <a:gridCol w="990941"/>
                <a:gridCol w="1680389"/>
              </a:tblGrid>
              <a:tr h="659318">
                <a:tc>
                  <a:txBody>
                    <a:bodyPr anchor="t" rtlCol="false"/>
                    <a:lstStyle/>
                    <a:p>
                      <a:pPr algn="ctr">
                        <a:lnSpc>
                          <a:spcPts val="1540"/>
                        </a:lnSpc>
                        <a:defRPr/>
                      </a:pPr>
                      <a:r>
                        <a:rPr lang="en-US" sz="1100" b="true">
                          <a:solidFill>
                            <a:srgbClr val="000000"/>
                          </a:solidFill>
                          <a:latin typeface="Canva Sans Bold"/>
                          <a:ea typeface="Canva Sans Bold"/>
                          <a:cs typeface="Canva Sans Bold"/>
                          <a:sym typeface="Canva Sans Bold"/>
                        </a:rPr>
                        <a:t>Tierart</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540"/>
                        </a:lnSpc>
                        <a:defRPr/>
                      </a:pPr>
                      <a:r>
                        <a:rPr lang="en-US" sz="1100" b="true">
                          <a:solidFill>
                            <a:srgbClr val="000000"/>
                          </a:solidFill>
                          <a:latin typeface="Canva Sans Bold"/>
                          <a:ea typeface="Canva Sans Bold"/>
                          <a:cs typeface="Canva Sans Bold"/>
                          <a:sym typeface="Canva Sans Bold"/>
                        </a:rPr>
                        <a:t>Anzahl</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540"/>
                        </a:lnSpc>
                        <a:defRPr/>
                      </a:pPr>
                      <a:r>
                        <a:rPr lang="en-US" sz="1100" b="true">
                          <a:solidFill>
                            <a:srgbClr val="000000"/>
                          </a:solidFill>
                          <a:latin typeface="Canva Sans Bold"/>
                          <a:ea typeface="Canva Sans Bold"/>
                          <a:cs typeface="Canva Sans Bold"/>
                          <a:sym typeface="Canva Sans Bold"/>
                        </a:rPr>
                        <a:t>Zeigerwert</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540"/>
                        </a:lnSpc>
                        <a:defRPr/>
                      </a:pPr>
                      <a:r>
                        <a:rPr lang="en-US" sz="1100" b="true">
                          <a:solidFill>
                            <a:srgbClr val="000000"/>
                          </a:solidFill>
                          <a:latin typeface="Canva Sans Bold"/>
                          <a:ea typeface="Canva Sans Bold"/>
                          <a:cs typeface="Canva Sans Bold"/>
                          <a:sym typeface="Canva Sans Bold"/>
                        </a:rPr>
                        <a:t>Index (Anzahl*Zeigerwert)</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468211">
                <a:tc>
                  <a:txBody>
                    <a:bodyPr anchor="t" rtlCol="false"/>
                    <a:lstStyle/>
                    <a:p>
                      <a:pPr algn="ctr">
                        <a:lnSpc>
                          <a:spcPts val="1540"/>
                        </a:lnSpc>
                        <a:defRPr/>
                      </a:pPr>
                      <a:r>
                        <a:rPr lang="en-US" sz="1100">
                          <a:solidFill>
                            <a:srgbClr val="000000"/>
                          </a:solidFill>
                          <a:latin typeface="Canva Sans"/>
                          <a:ea typeface="Canva Sans"/>
                          <a:cs typeface="Canva Sans"/>
                          <a:sym typeface="Canva Sans"/>
                        </a:rPr>
                        <a:t>Steinfliegenlarve</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540"/>
                        </a:lnSpc>
                        <a:defRPr/>
                      </a:pP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540"/>
                        </a:lnSpc>
                        <a:defRPr/>
                      </a:pPr>
                      <a:r>
                        <a:rPr lang="en-US" sz="1100">
                          <a:solidFill>
                            <a:srgbClr val="000000"/>
                          </a:solidFill>
                          <a:latin typeface="Canva Sans"/>
                          <a:ea typeface="Canva Sans"/>
                          <a:cs typeface="Canva Sans"/>
                          <a:sym typeface="Canva Sans"/>
                        </a:rPr>
                        <a:t>1,3</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540"/>
                        </a:lnSpc>
                        <a:defRPr/>
                      </a:pP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468211">
                <a:tc>
                  <a:txBody>
                    <a:bodyPr anchor="t" rtlCol="false"/>
                    <a:lstStyle/>
                    <a:p>
                      <a:pPr algn="ctr">
                        <a:lnSpc>
                          <a:spcPts val="1540"/>
                        </a:lnSpc>
                        <a:defRPr/>
                      </a:pPr>
                      <a:r>
                        <a:rPr lang="en-US" sz="1100">
                          <a:solidFill>
                            <a:srgbClr val="000000"/>
                          </a:solidFill>
                          <a:latin typeface="Canva Sans"/>
                          <a:ea typeface="Canva Sans"/>
                          <a:cs typeface="Canva Sans"/>
                          <a:sym typeface="Canva Sans"/>
                        </a:rPr>
                        <a:t>Eintagsfliegenlarve</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540"/>
                        </a:lnSpc>
                        <a:defRPr/>
                      </a:pP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540"/>
                        </a:lnSpc>
                        <a:defRPr/>
                      </a:pPr>
                      <a:r>
                        <a:rPr lang="en-US" sz="1100">
                          <a:solidFill>
                            <a:srgbClr val="000000"/>
                          </a:solidFill>
                          <a:latin typeface="Canva Sans"/>
                          <a:ea typeface="Canva Sans"/>
                          <a:cs typeface="Canva Sans"/>
                          <a:sym typeface="Canva Sans"/>
                        </a:rPr>
                        <a:t>1,5</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540"/>
                        </a:lnSpc>
                        <a:defRPr/>
                      </a:pP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468211">
                <a:tc>
                  <a:txBody>
                    <a:bodyPr anchor="t" rtlCol="false"/>
                    <a:lstStyle/>
                    <a:p>
                      <a:pPr algn="ctr">
                        <a:lnSpc>
                          <a:spcPts val="1540"/>
                        </a:lnSpc>
                        <a:defRPr/>
                      </a:pPr>
                      <a:r>
                        <a:rPr lang="en-US" sz="1100">
                          <a:solidFill>
                            <a:srgbClr val="000000"/>
                          </a:solidFill>
                          <a:latin typeface="Canva Sans"/>
                          <a:ea typeface="Canva Sans"/>
                          <a:cs typeface="Canva Sans"/>
                          <a:sym typeface="Canva Sans"/>
                        </a:rPr>
                        <a:t>Köcherfliegenlarve</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540"/>
                        </a:lnSpc>
                        <a:defRPr/>
                      </a:pP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540"/>
                        </a:lnSpc>
                        <a:defRPr/>
                      </a:pPr>
                      <a:r>
                        <a:rPr lang="en-US" sz="1100">
                          <a:solidFill>
                            <a:srgbClr val="000000"/>
                          </a:solidFill>
                          <a:latin typeface="Canva Sans"/>
                          <a:ea typeface="Canva Sans"/>
                          <a:cs typeface="Canva Sans"/>
                          <a:sym typeface="Canva Sans"/>
                        </a:rPr>
                        <a:t>2,0</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540"/>
                        </a:lnSpc>
                        <a:defRPr/>
                      </a:pP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468211">
                <a:tc>
                  <a:txBody>
                    <a:bodyPr anchor="t" rtlCol="false"/>
                    <a:lstStyle/>
                    <a:p>
                      <a:pPr algn="ctr">
                        <a:lnSpc>
                          <a:spcPts val="1540"/>
                        </a:lnSpc>
                        <a:defRPr/>
                      </a:pPr>
                      <a:r>
                        <a:rPr lang="en-US" sz="1100">
                          <a:solidFill>
                            <a:srgbClr val="000000"/>
                          </a:solidFill>
                          <a:latin typeface="Canva Sans"/>
                          <a:ea typeface="Canva Sans"/>
                          <a:cs typeface="Canva Sans"/>
                          <a:sym typeface="Canva Sans"/>
                        </a:rPr>
                        <a:t>Libellenlarve</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540"/>
                        </a:lnSpc>
                        <a:defRPr/>
                      </a:pP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540"/>
                        </a:lnSpc>
                        <a:defRPr/>
                      </a:pPr>
                      <a:r>
                        <a:rPr lang="en-US" sz="1100">
                          <a:solidFill>
                            <a:srgbClr val="000000"/>
                          </a:solidFill>
                          <a:latin typeface="Canva Sans"/>
                          <a:ea typeface="Canva Sans"/>
                          <a:cs typeface="Canva Sans"/>
                          <a:sym typeface="Canva Sans"/>
                        </a:rPr>
                        <a:t>1,5</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540"/>
                        </a:lnSpc>
                        <a:defRPr/>
                      </a:pP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468211">
                <a:tc>
                  <a:txBody>
                    <a:bodyPr anchor="t" rtlCol="false"/>
                    <a:lstStyle/>
                    <a:p>
                      <a:pPr algn="ctr">
                        <a:lnSpc>
                          <a:spcPts val="1540"/>
                        </a:lnSpc>
                        <a:defRPr/>
                      </a:pPr>
                      <a:r>
                        <a:rPr lang="en-US" sz="1100">
                          <a:solidFill>
                            <a:srgbClr val="000000"/>
                          </a:solidFill>
                          <a:latin typeface="Canva Sans"/>
                          <a:ea typeface="Canva Sans"/>
                          <a:cs typeface="Canva Sans"/>
                          <a:sym typeface="Canva Sans"/>
                        </a:rPr>
                        <a:t>Flofkrebse</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540"/>
                        </a:lnSpc>
                        <a:defRPr/>
                      </a:pP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540"/>
                        </a:lnSpc>
                        <a:defRPr/>
                      </a:pPr>
                      <a:r>
                        <a:rPr lang="en-US" sz="1100">
                          <a:solidFill>
                            <a:srgbClr val="000000"/>
                          </a:solidFill>
                          <a:latin typeface="Canva Sans"/>
                          <a:ea typeface="Canva Sans"/>
                          <a:cs typeface="Canva Sans"/>
                          <a:sym typeface="Canva Sans"/>
                        </a:rPr>
                        <a:t>1,8</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540"/>
                        </a:lnSpc>
                        <a:defRPr/>
                      </a:pP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468211">
                <a:tc>
                  <a:txBody>
                    <a:bodyPr anchor="t" rtlCol="false"/>
                    <a:lstStyle/>
                    <a:p>
                      <a:pPr algn="ctr">
                        <a:lnSpc>
                          <a:spcPts val="1540"/>
                        </a:lnSpc>
                        <a:defRPr/>
                      </a:pPr>
                      <a:r>
                        <a:rPr lang="en-US" sz="1100">
                          <a:solidFill>
                            <a:srgbClr val="000000"/>
                          </a:solidFill>
                          <a:latin typeface="Canva Sans"/>
                          <a:ea typeface="Canva Sans"/>
                          <a:cs typeface="Canva Sans"/>
                          <a:sym typeface="Canva Sans"/>
                        </a:rPr>
                        <a:t>Wasserasseln</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540"/>
                        </a:lnSpc>
                        <a:defRPr/>
                      </a:pP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540"/>
                        </a:lnSpc>
                        <a:defRPr/>
                      </a:pPr>
                      <a:r>
                        <a:rPr lang="en-US" sz="1100">
                          <a:solidFill>
                            <a:srgbClr val="000000"/>
                          </a:solidFill>
                          <a:latin typeface="Canva Sans"/>
                          <a:ea typeface="Canva Sans"/>
                          <a:cs typeface="Canva Sans"/>
                          <a:sym typeface="Canva Sans"/>
                        </a:rPr>
                        <a:t>2,0</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540"/>
                        </a:lnSpc>
                        <a:defRPr/>
                      </a:pP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468211">
                <a:tc>
                  <a:txBody>
                    <a:bodyPr anchor="t" rtlCol="false"/>
                    <a:lstStyle/>
                    <a:p>
                      <a:pPr algn="ctr">
                        <a:lnSpc>
                          <a:spcPts val="1540"/>
                        </a:lnSpc>
                        <a:defRPr/>
                      </a:pPr>
                      <a:r>
                        <a:rPr lang="en-US" sz="1100">
                          <a:solidFill>
                            <a:srgbClr val="000000"/>
                          </a:solidFill>
                          <a:latin typeface="Canva Sans"/>
                          <a:ea typeface="Canva Sans"/>
                          <a:cs typeface="Canva Sans"/>
                          <a:sym typeface="Canva Sans"/>
                        </a:rPr>
                        <a:t>Egel</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540"/>
                        </a:lnSpc>
                        <a:defRPr/>
                      </a:pP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540"/>
                        </a:lnSpc>
                        <a:defRPr/>
                      </a:pPr>
                      <a:r>
                        <a:rPr lang="en-US" sz="1100">
                          <a:solidFill>
                            <a:srgbClr val="000000"/>
                          </a:solidFill>
                          <a:latin typeface="Canva Sans"/>
                          <a:ea typeface="Canva Sans"/>
                          <a:cs typeface="Canva Sans"/>
                          <a:sym typeface="Canva Sans"/>
                        </a:rPr>
                        <a:t>2,0</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540"/>
                        </a:lnSpc>
                        <a:defRPr/>
                      </a:pP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468211">
                <a:tc>
                  <a:txBody>
                    <a:bodyPr anchor="t" rtlCol="false"/>
                    <a:lstStyle/>
                    <a:p>
                      <a:pPr algn="ctr">
                        <a:lnSpc>
                          <a:spcPts val="1540"/>
                        </a:lnSpc>
                        <a:defRPr/>
                      </a:pPr>
                      <a:r>
                        <a:rPr lang="en-US" sz="1100">
                          <a:solidFill>
                            <a:srgbClr val="000000"/>
                          </a:solidFill>
                          <a:latin typeface="Canva Sans"/>
                          <a:ea typeface="Canva Sans"/>
                          <a:cs typeface="Canva Sans"/>
                          <a:sym typeface="Canva Sans"/>
                        </a:rPr>
                        <a:t>Rote Zuckmückenlarve</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540"/>
                        </a:lnSpc>
                        <a:defRPr/>
                      </a:pP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540"/>
                        </a:lnSpc>
                        <a:defRPr/>
                      </a:pPr>
                      <a:r>
                        <a:rPr lang="en-US" sz="1100">
                          <a:solidFill>
                            <a:srgbClr val="000000"/>
                          </a:solidFill>
                          <a:latin typeface="Canva Sans"/>
                          <a:ea typeface="Canva Sans"/>
                          <a:cs typeface="Canva Sans"/>
                          <a:sym typeface="Canva Sans"/>
                        </a:rPr>
                        <a:t>3,3</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540"/>
                        </a:lnSpc>
                        <a:defRPr/>
                      </a:pP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468211">
                <a:tc>
                  <a:txBody>
                    <a:bodyPr anchor="t" rtlCol="false"/>
                    <a:lstStyle/>
                    <a:p>
                      <a:pPr algn="ctr">
                        <a:lnSpc>
                          <a:spcPts val="1540"/>
                        </a:lnSpc>
                        <a:defRPr/>
                      </a:pPr>
                      <a:r>
                        <a:rPr lang="en-US" sz="1100">
                          <a:solidFill>
                            <a:srgbClr val="000000"/>
                          </a:solidFill>
                          <a:latin typeface="Canva Sans"/>
                          <a:ea typeface="Canva Sans"/>
                          <a:cs typeface="Canva Sans"/>
                          <a:sym typeface="Canva Sans"/>
                        </a:rPr>
                        <a:t>Rote Schlammröhrenwürmer</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540"/>
                        </a:lnSpc>
                        <a:defRPr/>
                      </a:pP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540"/>
                        </a:lnSpc>
                        <a:defRPr/>
                      </a:pPr>
                      <a:r>
                        <a:rPr lang="en-US" sz="1100">
                          <a:solidFill>
                            <a:srgbClr val="000000"/>
                          </a:solidFill>
                          <a:latin typeface="Canva Sans"/>
                          <a:ea typeface="Canva Sans"/>
                          <a:cs typeface="Canva Sans"/>
                          <a:sym typeface="Canva Sans"/>
                        </a:rPr>
                        <a:t>3,5</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540"/>
                        </a:lnSpc>
                        <a:defRPr/>
                      </a:pP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468211">
                <a:tc>
                  <a:txBody>
                    <a:bodyPr anchor="t" rtlCol="false"/>
                    <a:lstStyle/>
                    <a:p>
                      <a:pPr algn="ctr">
                        <a:lnSpc>
                          <a:spcPts val="1540"/>
                        </a:lnSpc>
                        <a:defRPr/>
                      </a:pPr>
                      <a:r>
                        <a:rPr lang="en-US" sz="1100">
                          <a:solidFill>
                            <a:srgbClr val="000000"/>
                          </a:solidFill>
                          <a:latin typeface="Canva Sans"/>
                          <a:ea typeface="Canva Sans"/>
                          <a:cs typeface="Canva Sans"/>
                          <a:sym typeface="Canva Sans"/>
                        </a:rPr>
                        <a:t>Rattenschwanzlarve</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540"/>
                        </a:lnSpc>
                        <a:defRPr/>
                      </a:pP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540"/>
                        </a:lnSpc>
                        <a:defRPr/>
                      </a:pPr>
                      <a:r>
                        <a:rPr lang="en-US" sz="1100">
                          <a:solidFill>
                            <a:srgbClr val="000000"/>
                          </a:solidFill>
                          <a:latin typeface="Canva Sans"/>
                          <a:ea typeface="Canva Sans"/>
                          <a:cs typeface="Canva Sans"/>
                          <a:sym typeface="Canva Sans"/>
                        </a:rPr>
                        <a:t>4,0</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540"/>
                        </a:lnSpc>
                        <a:defRPr/>
                      </a:pP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659318">
                <a:tc>
                  <a:txBody>
                    <a:bodyPr anchor="t" rtlCol="false"/>
                    <a:lstStyle/>
                    <a:p>
                      <a:pPr algn="r">
                        <a:lnSpc>
                          <a:spcPts val="1540"/>
                        </a:lnSpc>
                        <a:defRPr/>
                      </a:pPr>
                      <a:r>
                        <a:rPr lang="en-US" sz="1100" b="true">
                          <a:solidFill>
                            <a:srgbClr val="000000"/>
                          </a:solidFill>
                          <a:latin typeface="Canva Sans Bold"/>
                          <a:ea typeface="Canva Sans Bold"/>
                          <a:cs typeface="Canva Sans Bold"/>
                          <a:sym typeface="Canva Sans Bold"/>
                        </a:rPr>
                        <a:t>Gesamte Tiere:</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solidFill>
                      <a:srgbClr val="D9D9D9"/>
                    </a:solidFill>
                  </a:tcPr>
                </a:tc>
                <a:tc>
                  <a:txBody>
                    <a:bodyPr anchor="t" rtlCol="false"/>
                    <a:lstStyle/>
                    <a:p>
                      <a:pPr algn="ctr">
                        <a:lnSpc>
                          <a:spcPts val="1540"/>
                        </a:lnSpc>
                        <a:defRPr/>
                      </a:pP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solidFill>
                      <a:srgbClr val="D9D9D9"/>
                    </a:solidFill>
                  </a:tcPr>
                </a:tc>
                <a:tc>
                  <a:txBody>
                    <a:bodyPr anchor="t" rtlCol="false"/>
                    <a:lstStyle/>
                    <a:p>
                      <a:pPr algn="r">
                        <a:lnSpc>
                          <a:spcPts val="1540"/>
                        </a:lnSpc>
                        <a:defRPr/>
                      </a:pPr>
                      <a:r>
                        <a:rPr lang="en-US" sz="1100" b="true">
                          <a:solidFill>
                            <a:srgbClr val="000000"/>
                          </a:solidFill>
                          <a:latin typeface="Canva Sans Bold"/>
                          <a:ea typeface="Canva Sans Bold"/>
                          <a:cs typeface="Canva Sans Bold"/>
                          <a:sym typeface="Canva Sans Bold"/>
                        </a:rPr>
                        <a:t>Summe Index:</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solidFill>
                      <a:srgbClr val="D9D9D9"/>
                    </a:solidFill>
                  </a:tcPr>
                </a:tc>
                <a:tc>
                  <a:txBody>
                    <a:bodyPr anchor="t" rtlCol="false"/>
                    <a:lstStyle/>
                    <a:p>
                      <a:pPr algn="ctr">
                        <a:lnSpc>
                          <a:spcPts val="1540"/>
                        </a:lnSpc>
                        <a:defRPr/>
                      </a:pP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solidFill>
                      <a:srgbClr val="D9D9D9"/>
                    </a:solidFill>
                  </a:tcPr>
                </a:tc>
              </a:tr>
            </a:tbl>
          </a:graphicData>
        </a:graphic>
      </p:graphicFrame>
      <p:sp>
        <p:nvSpPr>
          <p:cNvPr name="TextBox 8" id="8"/>
          <p:cNvSpPr txBox="true"/>
          <p:nvPr/>
        </p:nvSpPr>
        <p:spPr>
          <a:xfrm rot="0">
            <a:off x="756000" y="1673312"/>
            <a:ext cx="4762317" cy="2262505"/>
          </a:xfrm>
          <a:prstGeom prst="rect">
            <a:avLst/>
          </a:prstGeom>
        </p:spPr>
        <p:txBody>
          <a:bodyPr anchor="t" rtlCol="false" tIns="0" lIns="0" bIns="0" rIns="0">
            <a:spAutoFit/>
          </a:bodyPr>
          <a:lstStyle/>
          <a:p>
            <a:pPr algn="just">
              <a:lnSpc>
                <a:spcPts val="1959"/>
              </a:lnSpc>
            </a:pPr>
            <a:r>
              <a:rPr lang="en-US" sz="1399" b="true">
                <a:solidFill>
                  <a:srgbClr val="000000"/>
                </a:solidFill>
                <a:latin typeface="TT Interphases Bold"/>
                <a:ea typeface="TT Interphases Bold"/>
                <a:cs typeface="TT Interphases Bold"/>
                <a:sym typeface="TT Interphases Bold"/>
              </a:rPr>
              <a:t>1. Aufgabe: </a:t>
            </a:r>
          </a:p>
          <a:p>
            <a:pPr algn="just">
              <a:lnSpc>
                <a:spcPts val="1819"/>
              </a:lnSpc>
            </a:pPr>
            <a:r>
              <a:rPr lang="en-US" sz="1299">
                <a:solidFill>
                  <a:srgbClr val="000000"/>
                </a:solidFill>
                <a:latin typeface="TT Interphases"/>
                <a:ea typeface="TT Interphases"/>
                <a:cs typeface="TT Interphases"/>
                <a:sym typeface="TT Interphases"/>
              </a:rPr>
              <a:t>Sucht einen, für euren Standort, typischen Gewässerabschnitt gründlich mit den Netzen nach vorhandenen Tieren ab. Achtet darauf, dass alle vorhandenen Substrate untersucht werden (Steine, Kies, Sand, Schlamm, Wasserpflanzen, Laub, etc.). </a:t>
            </a:r>
          </a:p>
          <a:p>
            <a:pPr algn="just">
              <a:lnSpc>
                <a:spcPts val="1819"/>
              </a:lnSpc>
            </a:pPr>
          </a:p>
          <a:p>
            <a:pPr algn="just">
              <a:lnSpc>
                <a:spcPts val="1959"/>
              </a:lnSpc>
            </a:pPr>
            <a:r>
              <a:rPr lang="en-US" sz="1399" b="true">
                <a:solidFill>
                  <a:srgbClr val="000000"/>
                </a:solidFill>
                <a:latin typeface="TT Interphases Bold"/>
                <a:ea typeface="TT Interphases Bold"/>
                <a:cs typeface="TT Interphases Bold"/>
                <a:sym typeface="TT Interphases Bold"/>
              </a:rPr>
              <a:t>2. Aufgabe:</a:t>
            </a:r>
          </a:p>
          <a:p>
            <a:pPr algn="just">
              <a:lnSpc>
                <a:spcPts val="1680"/>
              </a:lnSpc>
            </a:pPr>
            <a:r>
              <a:rPr lang="en-US" sz="1200" b="true">
                <a:solidFill>
                  <a:srgbClr val="000000"/>
                </a:solidFill>
                <a:latin typeface="TT Interphases Bold"/>
                <a:ea typeface="TT Interphases Bold"/>
                <a:cs typeface="TT Interphases Bold"/>
                <a:sym typeface="TT Interphases Bold"/>
              </a:rPr>
              <a:t>Bestimmt </a:t>
            </a:r>
            <a:r>
              <a:rPr lang="en-US" sz="1200">
                <a:solidFill>
                  <a:srgbClr val="000000"/>
                </a:solidFill>
                <a:latin typeface="TT Interphases"/>
                <a:ea typeface="TT Interphases"/>
                <a:cs typeface="TT Interphases"/>
                <a:sym typeface="TT Interphases"/>
              </a:rPr>
              <a:t>nun die Tiere mit Hilfe des Bestimmungsschlüssel.</a:t>
            </a:r>
            <a:r>
              <a:rPr lang="en-US" sz="1200" b="true">
                <a:solidFill>
                  <a:srgbClr val="000000"/>
                </a:solidFill>
                <a:latin typeface="TT Interphases Bold"/>
                <a:ea typeface="TT Interphases Bold"/>
                <a:cs typeface="TT Interphases Bold"/>
                <a:sym typeface="TT Interphases Bold"/>
              </a:rPr>
              <a:t> </a:t>
            </a:r>
            <a:r>
              <a:rPr lang="en-US" sz="1200" b="true">
                <a:solidFill>
                  <a:srgbClr val="000000"/>
                </a:solidFill>
                <a:latin typeface="TT Interphases Bold"/>
                <a:ea typeface="TT Interphases Bold"/>
                <a:cs typeface="TT Interphases Bold"/>
                <a:sym typeface="TT Interphases Bold"/>
              </a:rPr>
              <a:t>Dokumentiert</a:t>
            </a:r>
            <a:r>
              <a:rPr lang="en-US" sz="1200">
                <a:solidFill>
                  <a:srgbClr val="000000"/>
                </a:solidFill>
                <a:latin typeface="TT Interphases"/>
                <a:ea typeface="TT Interphases"/>
                <a:cs typeface="TT Interphases"/>
                <a:sym typeface="TT Interphases"/>
              </a:rPr>
              <a:t> eure Ergebnisse in der Tabelle. </a:t>
            </a:r>
          </a:p>
          <a:p>
            <a:pPr algn="just">
              <a:lnSpc>
                <a:spcPts val="1680"/>
              </a:lnSpc>
            </a:pPr>
          </a:p>
        </p:txBody>
      </p:sp>
      <p:sp>
        <p:nvSpPr>
          <p:cNvPr name="TextBox 9" id="9"/>
          <p:cNvSpPr txBox="true"/>
          <p:nvPr/>
        </p:nvSpPr>
        <p:spPr>
          <a:xfrm rot="0">
            <a:off x="6804000" y="98883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Canva Sans"/>
                <a:ea typeface="Canva Sans"/>
                <a:cs typeface="Canva Sans"/>
                <a:sym typeface="Canva Sans"/>
              </a:rPr>
              <a:t>5</a:t>
            </a:r>
          </a:p>
        </p:txBody>
      </p:sp>
      <p:sp>
        <p:nvSpPr>
          <p:cNvPr name="TextBox 10" id="10"/>
          <p:cNvSpPr txBox="true"/>
          <p:nvPr/>
        </p:nvSpPr>
        <p:spPr>
          <a:xfrm rot="0">
            <a:off x="481950" y="263883"/>
            <a:ext cx="6043166" cy="396241"/>
          </a:xfrm>
          <a:prstGeom prst="rect">
            <a:avLst/>
          </a:prstGeom>
        </p:spPr>
        <p:txBody>
          <a:bodyPr anchor="t" rtlCol="false" tIns="0" lIns="0" bIns="0" rIns="0">
            <a:spAutoFit/>
          </a:bodyPr>
          <a:lstStyle/>
          <a:p>
            <a:pPr algn="l">
              <a:lnSpc>
                <a:spcPts val="3359"/>
              </a:lnSpc>
              <a:spcBef>
                <a:spcPct val="0"/>
              </a:spcBef>
            </a:pPr>
            <a:r>
              <a:rPr lang="en-US" b="true" sz="2399">
                <a:solidFill>
                  <a:srgbClr val="000000"/>
                </a:solidFill>
                <a:latin typeface="Canva Sans Bold"/>
                <a:ea typeface="Canva Sans Bold"/>
                <a:cs typeface="Canva Sans Bold"/>
                <a:sym typeface="Canva Sans Bold"/>
              </a:rPr>
              <a:t>Erkundung eines Ökosystems - Der Bach </a:t>
            </a:r>
          </a:p>
        </p:txBody>
      </p:sp>
      <p:sp>
        <p:nvSpPr>
          <p:cNvPr name="TextBox 11" id="11"/>
          <p:cNvSpPr txBox="true"/>
          <p:nvPr/>
        </p:nvSpPr>
        <p:spPr>
          <a:xfrm rot="0">
            <a:off x="756000" y="1183287"/>
            <a:ext cx="6048000" cy="349249"/>
          </a:xfrm>
          <a:prstGeom prst="rect">
            <a:avLst/>
          </a:prstGeom>
        </p:spPr>
        <p:txBody>
          <a:bodyPr anchor="t" rtlCol="false" tIns="0" lIns="0" bIns="0" rIns="0">
            <a:spAutoFit/>
          </a:bodyPr>
          <a:lstStyle/>
          <a:p>
            <a:pPr algn="just">
              <a:lnSpc>
                <a:spcPts val="2800"/>
              </a:lnSpc>
            </a:pPr>
            <a:r>
              <a:rPr lang="en-US" sz="2000" b="true">
                <a:solidFill>
                  <a:srgbClr val="000000"/>
                </a:solidFill>
                <a:latin typeface="Canva Sans Bold"/>
                <a:ea typeface="Canva Sans Bold"/>
                <a:cs typeface="Canva Sans Bold"/>
                <a:sym typeface="Canva Sans Bold"/>
              </a:rPr>
              <a:t>Standort (biologische Gewässergüte):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7560000" cy="962108"/>
            <a:chOff x="0" y="0"/>
            <a:chExt cx="2709333" cy="344798"/>
          </a:xfrm>
        </p:grpSpPr>
        <p:sp>
          <p:nvSpPr>
            <p:cNvPr name="Freeform 3" id="3"/>
            <p:cNvSpPr/>
            <p:nvPr/>
          </p:nvSpPr>
          <p:spPr>
            <a:xfrm flipH="false" flipV="false" rot="0">
              <a:off x="0" y="0"/>
              <a:ext cx="2709333" cy="344798"/>
            </a:xfrm>
            <a:custGeom>
              <a:avLst/>
              <a:gdLst/>
              <a:ahLst/>
              <a:cxnLst/>
              <a:rect r="r" b="b" t="t" l="l"/>
              <a:pathLst>
                <a:path h="344798" w="2709333">
                  <a:moveTo>
                    <a:pt x="37890" y="0"/>
                  </a:moveTo>
                  <a:lnTo>
                    <a:pt x="2671443" y="0"/>
                  </a:lnTo>
                  <a:cubicBezTo>
                    <a:pt x="2681492" y="0"/>
                    <a:pt x="2691130" y="3992"/>
                    <a:pt x="2698235" y="11098"/>
                  </a:cubicBezTo>
                  <a:cubicBezTo>
                    <a:pt x="2705341" y="18204"/>
                    <a:pt x="2709333" y="27841"/>
                    <a:pt x="2709333" y="37890"/>
                  </a:cubicBezTo>
                  <a:lnTo>
                    <a:pt x="2709333" y="306907"/>
                  </a:lnTo>
                  <a:cubicBezTo>
                    <a:pt x="2709333" y="316956"/>
                    <a:pt x="2705341" y="326594"/>
                    <a:pt x="2698235" y="333700"/>
                  </a:cubicBezTo>
                  <a:cubicBezTo>
                    <a:pt x="2691130" y="340806"/>
                    <a:pt x="2681492" y="344798"/>
                    <a:pt x="2671443" y="344798"/>
                  </a:cubicBezTo>
                  <a:lnTo>
                    <a:pt x="37890" y="344798"/>
                  </a:lnTo>
                  <a:cubicBezTo>
                    <a:pt x="27841" y="344798"/>
                    <a:pt x="18204" y="340806"/>
                    <a:pt x="11098" y="333700"/>
                  </a:cubicBezTo>
                  <a:cubicBezTo>
                    <a:pt x="3992" y="326594"/>
                    <a:pt x="0" y="316956"/>
                    <a:pt x="0" y="306907"/>
                  </a:cubicBezTo>
                  <a:lnTo>
                    <a:pt x="0" y="37890"/>
                  </a:lnTo>
                  <a:cubicBezTo>
                    <a:pt x="0" y="27841"/>
                    <a:pt x="3992" y="18204"/>
                    <a:pt x="11098" y="11098"/>
                  </a:cubicBezTo>
                  <a:cubicBezTo>
                    <a:pt x="18204" y="3992"/>
                    <a:pt x="27841" y="0"/>
                    <a:pt x="37890" y="0"/>
                  </a:cubicBezTo>
                  <a:close/>
                </a:path>
              </a:pathLst>
            </a:custGeom>
            <a:solidFill>
              <a:srgbClr val="A6D9F6"/>
            </a:solidFill>
          </p:spPr>
        </p:sp>
        <p:sp>
          <p:nvSpPr>
            <p:cNvPr name="TextBox 4" id="4"/>
            <p:cNvSpPr txBox="true"/>
            <p:nvPr/>
          </p:nvSpPr>
          <p:spPr>
            <a:xfrm>
              <a:off x="0" y="-19050"/>
              <a:ext cx="2709333" cy="363848"/>
            </a:xfrm>
            <a:prstGeom prst="rect">
              <a:avLst/>
            </a:prstGeom>
          </p:spPr>
          <p:txBody>
            <a:bodyPr anchor="ctr" rtlCol="false" tIns="50800" lIns="50800" bIns="50800" rIns="50800"/>
            <a:lstStyle/>
            <a:p>
              <a:pPr algn="ctr">
                <a:lnSpc>
                  <a:spcPts val="1540"/>
                </a:lnSpc>
              </a:pPr>
            </a:p>
          </p:txBody>
        </p:sp>
      </p:grpSp>
      <p:sp>
        <p:nvSpPr>
          <p:cNvPr name="Freeform 5" id="5"/>
          <p:cNvSpPr/>
          <p:nvPr/>
        </p:nvSpPr>
        <p:spPr>
          <a:xfrm flipH="false" flipV="false" rot="0">
            <a:off x="6416482" y="116187"/>
            <a:ext cx="775035" cy="729734"/>
          </a:xfrm>
          <a:custGeom>
            <a:avLst/>
            <a:gdLst/>
            <a:ahLst/>
            <a:cxnLst/>
            <a:rect r="r" b="b" t="t" l="l"/>
            <a:pathLst>
              <a:path h="729734" w="775035">
                <a:moveTo>
                  <a:pt x="0" y="0"/>
                </a:moveTo>
                <a:lnTo>
                  <a:pt x="775036" y="0"/>
                </a:lnTo>
                <a:lnTo>
                  <a:pt x="775036" y="729734"/>
                </a:lnTo>
                <a:lnTo>
                  <a:pt x="0" y="729734"/>
                </a:lnTo>
                <a:lnTo>
                  <a:pt x="0" y="0"/>
                </a:lnTo>
                <a:close/>
              </a:path>
            </a:pathLst>
          </a:custGeom>
          <a:blipFill>
            <a:blip r:embed="rId2"/>
            <a:stretch>
              <a:fillRect l="0" t="-16274" r="-331256" b="-45752"/>
            </a:stretch>
          </a:blipFill>
        </p:spPr>
      </p:sp>
      <p:sp>
        <p:nvSpPr>
          <p:cNvPr name="TextBox 6" id="6"/>
          <p:cNvSpPr txBox="true"/>
          <p:nvPr/>
        </p:nvSpPr>
        <p:spPr>
          <a:xfrm rot="0">
            <a:off x="756000" y="1560815"/>
            <a:ext cx="6048000" cy="2567305"/>
          </a:xfrm>
          <a:prstGeom prst="rect">
            <a:avLst/>
          </a:prstGeom>
        </p:spPr>
        <p:txBody>
          <a:bodyPr anchor="t" rtlCol="false" tIns="0" lIns="0" bIns="0" rIns="0">
            <a:spAutoFit/>
          </a:bodyPr>
          <a:lstStyle/>
          <a:p>
            <a:pPr algn="just">
              <a:lnSpc>
                <a:spcPts val="1959"/>
              </a:lnSpc>
            </a:pPr>
            <a:r>
              <a:rPr lang="en-US" sz="1399">
                <a:solidFill>
                  <a:srgbClr val="000000"/>
                </a:solidFill>
                <a:latin typeface="TT Interphases"/>
                <a:ea typeface="TT Interphases"/>
                <a:cs typeface="TT Interphases"/>
                <a:sym typeface="TT Interphases"/>
              </a:rPr>
              <a:t>Mit Hilfe euer Untersuchungen könnt ihr nun die Gewässergüte eures Standortes bestimmen.</a:t>
            </a:r>
          </a:p>
          <a:p>
            <a:pPr algn="just">
              <a:lnSpc>
                <a:spcPts val="1959"/>
              </a:lnSpc>
            </a:pPr>
          </a:p>
          <a:p>
            <a:pPr algn="just">
              <a:lnSpc>
                <a:spcPts val="1959"/>
              </a:lnSpc>
            </a:pPr>
            <a:r>
              <a:rPr lang="en-US" sz="1399" b="true">
                <a:solidFill>
                  <a:srgbClr val="000000"/>
                </a:solidFill>
                <a:latin typeface="TT Interphases Bold"/>
                <a:ea typeface="TT Interphases Bold"/>
                <a:cs typeface="TT Interphases Bold"/>
                <a:sym typeface="TT Interphases Bold"/>
              </a:rPr>
              <a:t>1. Aufgabe: </a:t>
            </a:r>
          </a:p>
          <a:p>
            <a:pPr algn="just">
              <a:lnSpc>
                <a:spcPts val="1819"/>
              </a:lnSpc>
            </a:pPr>
            <a:r>
              <a:rPr lang="en-US" sz="1299" b="true">
                <a:solidFill>
                  <a:srgbClr val="000000"/>
                </a:solidFill>
                <a:latin typeface="TT Interphases Bold"/>
                <a:ea typeface="TT Interphases Bold"/>
                <a:cs typeface="TT Interphases Bold"/>
                <a:sym typeface="TT Interphases Bold"/>
              </a:rPr>
              <a:t>Berechnet</a:t>
            </a:r>
            <a:r>
              <a:rPr lang="en-US" sz="1299">
                <a:solidFill>
                  <a:srgbClr val="000000"/>
                </a:solidFill>
                <a:latin typeface="TT Interphases"/>
                <a:ea typeface="TT Interphases"/>
                <a:cs typeface="TT Interphases"/>
                <a:sym typeface="TT Interphases"/>
              </a:rPr>
              <a:t> zuerst die biologische Gewässergüte des Baches an deinem Standort </a:t>
            </a:r>
          </a:p>
          <a:p>
            <a:pPr algn="just">
              <a:lnSpc>
                <a:spcPts val="1819"/>
              </a:lnSpc>
            </a:pPr>
          </a:p>
          <a:p>
            <a:pPr algn="just">
              <a:lnSpc>
                <a:spcPts val="1819"/>
              </a:lnSpc>
            </a:pPr>
          </a:p>
          <a:p>
            <a:pPr algn="just">
              <a:lnSpc>
                <a:spcPts val="1819"/>
              </a:lnSpc>
            </a:pPr>
          </a:p>
          <a:p>
            <a:pPr algn="just">
              <a:lnSpc>
                <a:spcPts val="1959"/>
              </a:lnSpc>
            </a:pPr>
            <a:r>
              <a:rPr lang="en-US" sz="1399" b="true">
                <a:solidFill>
                  <a:srgbClr val="000000"/>
                </a:solidFill>
                <a:latin typeface="TT Interphases Bold"/>
                <a:ea typeface="TT Interphases Bold"/>
                <a:cs typeface="TT Interphases Bold"/>
                <a:sym typeface="TT Interphases Bold"/>
              </a:rPr>
              <a:t>2. Aufgabe:</a:t>
            </a:r>
          </a:p>
          <a:p>
            <a:pPr algn="just">
              <a:lnSpc>
                <a:spcPts val="1680"/>
              </a:lnSpc>
            </a:pPr>
            <a:r>
              <a:rPr lang="en-US" sz="1200" b="true">
                <a:solidFill>
                  <a:srgbClr val="000000"/>
                </a:solidFill>
                <a:latin typeface="TT Interphases Bold"/>
                <a:ea typeface="TT Interphases Bold"/>
                <a:cs typeface="TT Interphases Bold"/>
                <a:sym typeface="TT Interphases Bold"/>
              </a:rPr>
              <a:t>Berechne</a:t>
            </a:r>
            <a:r>
              <a:rPr lang="en-US" sz="1200">
                <a:solidFill>
                  <a:srgbClr val="000000"/>
                </a:solidFill>
                <a:latin typeface="TT Interphases"/>
                <a:ea typeface="TT Interphases"/>
                <a:cs typeface="TT Interphases"/>
                <a:sym typeface="TT Interphases"/>
              </a:rPr>
              <a:t> nun, mit Hilfe euer Daten zum chemischen Zustand eures Bachstandortes die chemische Gewässergüte.  </a:t>
            </a:r>
          </a:p>
        </p:txBody>
      </p:sp>
      <p:graphicFrame>
        <p:nvGraphicFramePr>
          <p:cNvPr name="Table 7" id="7"/>
          <p:cNvGraphicFramePr>
            <a:graphicFrameLocks noGrp="true"/>
          </p:cNvGraphicFramePr>
          <p:nvPr/>
        </p:nvGraphicFramePr>
        <p:xfrm>
          <a:off x="756000" y="4259983"/>
          <a:ext cx="6048000" cy="3638550"/>
        </p:xfrm>
        <a:graphic>
          <a:graphicData uri="http://schemas.openxmlformats.org/drawingml/2006/table">
            <a:tbl>
              <a:tblPr/>
              <a:tblGrid>
                <a:gridCol w="1101875"/>
                <a:gridCol w="989225"/>
                <a:gridCol w="989225"/>
                <a:gridCol w="989225"/>
                <a:gridCol w="989225"/>
                <a:gridCol w="989225"/>
              </a:tblGrid>
              <a:tr h="488332">
                <a:tc gridSpan="6">
                  <a:txBody>
                    <a:bodyPr anchor="t" rtlCol="false"/>
                    <a:lstStyle/>
                    <a:p>
                      <a:pPr algn="ctr">
                        <a:lnSpc>
                          <a:spcPts val="1200"/>
                        </a:lnSpc>
                        <a:defRPr/>
                      </a:pPr>
                      <a:r>
                        <a:rPr lang="en-US" sz="1200" b="true">
                          <a:solidFill>
                            <a:srgbClr val="000000"/>
                          </a:solidFill>
                          <a:latin typeface="Canva Sans Bold"/>
                          <a:ea typeface="Canva Sans Bold"/>
                          <a:cs typeface="Canva Sans Bold"/>
                          <a:sym typeface="Canva Sans Bold"/>
                        </a:rPr>
                        <a:t>Bewertungsstufen</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hMerge="true">
                  <a:txBody>
                    <a:bodyPr anchor="t" rtlCol="false"/>
                    <a:lstStyle/>
                    <a:p>
                      <a:pPr algn="ctr">
                        <a:lnSpc>
                          <a:spcPts val="1200"/>
                        </a:lnSpc>
                        <a:defRPr/>
                      </a:pPr>
                      <a:r>
                        <a:rPr lang="en-US" sz="1200" b="true">
                          <a:solidFill>
                            <a:srgbClr val="000000"/>
                          </a:solidFill>
                          <a:latin typeface="Canva Sans Bold"/>
                          <a:ea typeface="Canva Sans Bold"/>
                          <a:cs typeface="Canva Sans Bold"/>
                          <a:sym typeface="Canva Sans Bold"/>
                        </a:rPr>
                        <a:t>Bewertungsstufen</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hMerge="true">
                  <a:txBody>
                    <a:bodyPr anchor="t" rtlCol="false"/>
                    <a:lstStyle/>
                    <a:p>
                      <a:pPr algn="ctr">
                        <a:lnSpc>
                          <a:spcPts val="1200"/>
                        </a:lnSpc>
                        <a:defRPr/>
                      </a:pPr>
                      <a:r>
                        <a:rPr lang="en-US" sz="1200" b="true">
                          <a:solidFill>
                            <a:srgbClr val="000000"/>
                          </a:solidFill>
                          <a:latin typeface="Canva Sans Bold"/>
                          <a:ea typeface="Canva Sans Bold"/>
                          <a:cs typeface="Canva Sans Bold"/>
                          <a:sym typeface="Canva Sans Bold"/>
                        </a:rPr>
                        <a:t>Bewertungsstufen</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hMerge="true">
                  <a:txBody>
                    <a:bodyPr anchor="t" rtlCol="false"/>
                    <a:lstStyle/>
                    <a:p>
                      <a:pPr algn="ctr">
                        <a:lnSpc>
                          <a:spcPts val="1200"/>
                        </a:lnSpc>
                        <a:defRPr/>
                      </a:pPr>
                      <a:r>
                        <a:rPr lang="en-US" sz="1200" b="true">
                          <a:solidFill>
                            <a:srgbClr val="000000"/>
                          </a:solidFill>
                          <a:latin typeface="Canva Sans Bold"/>
                          <a:ea typeface="Canva Sans Bold"/>
                          <a:cs typeface="Canva Sans Bold"/>
                          <a:sym typeface="Canva Sans Bold"/>
                        </a:rPr>
                        <a:t>Bewertungsstufen</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hMerge="true">
                  <a:txBody>
                    <a:bodyPr anchor="t" rtlCol="false"/>
                    <a:lstStyle/>
                    <a:p>
                      <a:pPr algn="ctr">
                        <a:lnSpc>
                          <a:spcPts val="1200"/>
                        </a:lnSpc>
                        <a:defRPr/>
                      </a:pPr>
                      <a:r>
                        <a:rPr lang="en-US" sz="1200" b="true">
                          <a:solidFill>
                            <a:srgbClr val="000000"/>
                          </a:solidFill>
                          <a:latin typeface="Canva Sans Bold"/>
                          <a:ea typeface="Canva Sans Bold"/>
                          <a:cs typeface="Canva Sans Bold"/>
                          <a:sym typeface="Canva Sans Bold"/>
                        </a:rPr>
                        <a:t>Bewertungsstufen</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hMerge="true">
                  <a:txBody>
                    <a:bodyPr anchor="t" rtlCol="false"/>
                    <a:lstStyle/>
                    <a:p>
                      <a:pPr algn="ctr">
                        <a:lnSpc>
                          <a:spcPts val="1200"/>
                        </a:lnSpc>
                        <a:defRPr/>
                      </a:pPr>
                      <a:r>
                        <a:rPr lang="en-US" sz="1200" b="true">
                          <a:solidFill>
                            <a:srgbClr val="000000"/>
                          </a:solidFill>
                          <a:latin typeface="Canva Sans Bold"/>
                          <a:ea typeface="Canva Sans Bold"/>
                          <a:cs typeface="Canva Sans Bold"/>
                          <a:sym typeface="Canva Sans Bold"/>
                        </a:rPr>
                        <a:t>Bewertungsstufen</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603233">
                <a:tc>
                  <a:txBody>
                    <a:bodyPr anchor="t" rtlCol="false"/>
                    <a:lstStyle/>
                    <a:p>
                      <a:pPr algn="ctr">
                        <a:lnSpc>
                          <a:spcPts val="1100"/>
                        </a:lnSpc>
                        <a:defRPr/>
                      </a:pP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100"/>
                        </a:lnSpc>
                        <a:defRPr/>
                      </a:pPr>
                      <a:r>
                        <a:rPr lang="en-US" sz="1100">
                          <a:solidFill>
                            <a:srgbClr val="000000"/>
                          </a:solidFill>
                          <a:latin typeface="Canva Sans"/>
                          <a:ea typeface="Canva Sans"/>
                          <a:cs typeface="Canva Sans"/>
                          <a:sym typeface="Canva Sans"/>
                        </a:rPr>
                        <a:t>1</a:t>
                      </a:r>
                      <a:endParaRPr lang="en-US" sz="1100"/>
                    </a:p>
                    <a:p>
                      <a:pPr algn="ctr">
                        <a:lnSpc>
                          <a:spcPts val="1100"/>
                        </a:lnSpc>
                      </a:pPr>
                      <a:r>
                        <a:rPr lang="en-US" sz="1100">
                          <a:solidFill>
                            <a:srgbClr val="000000"/>
                          </a:solidFill>
                          <a:latin typeface="Canva Sans"/>
                          <a:ea typeface="Canva Sans"/>
                          <a:cs typeface="Canva Sans"/>
                          <a:sym typeface="Canva Sans"/>
                        </a:rPr>
                        <a:t>(sehr gut)</a:t>
                      </a:r>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100"/>
                        </a:lnSpc>
                        <a:defRPr/>
                      </a:pPr>
                      <a:r>
                        <a:rPr lang="en-US" sz="1100">
                          <a:solidFill>
                            <a:srgbClr val="000000"/>
                          </a:solidFill>
                          <a:latin typeface="Canva Sans"/>
                          <a:ea typeface="Canva Sans"/>
                          <a:cs typeface="Canva Sans"/>
                          <a:sym typeface="Canva Sans"/>
                        </a:rPr>
                        <a:t>2</a:t>
                      </a:r>
                      <a:endParaRPr lang="en-US" sz="1100"/>
                    </a:p>
                    <a:p>
                      <a:pPr algn="ctr">
                        <a:lnSpc>
                          <a:spcPts val="1100"/>
                        </a:lnSpc>
                      </a:pPr>
                      <a:r>
                        <a:rPr lang="en-US" sz="1100">
                          <a:solidFill>
                            <a:srgbClr val="000000"/>
                          </a:solidFill>
                          <a:latin typeface="Canva Sans"/>
                          <a:ea typeface="Canva Sans"/>
                          <a:cs typeface="Canva Sans"/>
                          <a:sym typeface="Canva Sans"/>
                        </a:rPr>
                        <a:t>(gut)</a:t>
                      </a:r>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100"/>
                        </a:lnSpc>
                        <a:defRPr/>
                      </a:pPr>
                      <a:r>
                        <a:rPr lang="en-US" sz="1100">
                          <a:solidFill>
                            <a:srgbClr val="000000"/>
                          </a:solidFill>
                          <a:latin typeface="Canva Sans"/>
                          <a:ea typeface="Canva Sans"/>
                          <a:cs typeface="Canva Sans"/>
                          <a:sym typeface="Canva Sans"/>
                        </a:rPr>
                        <a:t>3</a:t>
                      </a:r>
                      <a:endParaRPr lang="en-US" sz="1100"/>
                    </a:p>
                    <a:p>
                      <a:pPr algn="ctr">
                        <a:lnSpc>
                          <a:spcPts val="1100"/>
                        </a:lnSpc>
                      </a:pPr>
                      <a:r>
                        <a:rPr lang="en-US" sz="1100">
                          <a:solidFill>
                            <a:srgbClr val="000000"/>
                          </a:solidFill>
                          <a:latin typeface="Canva Sans"/>
                          <a:ea typeface="Canva Sans"/>
                          <a:cs typeface="Canva Sans"/>
                          <a:sym typeface="Canva Sans"/>
                        </a:rPr>
                        <a:t>(mäßig)</a:t>
                      </a:r>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100"/>
                        </a:lnSpc>
                        <a:defRPr/>
                      </a:pPr>
                      <a:r>
                        <a:rPr lang="en-US" sz="1100">
                          <a:solidFill>
                            <a:srgbClr val="000000"/>
                          </a:solidFill>
                          <a:latin typeface="Canva Sans"/>
                          <a:ea typeface="Canva Sans"/>
                          <a:cs typeface="Canva Sans"/>
                          <a:sym typeface="Canva Sans"/>
                        </a:rPr>
                        <a:t>4</a:t>
                      </a:r>
                      <a:endParaRPr lang="en-US" sz="1100"/>
                    </a:p>
                    <a:p>
                      <a:pPr algn="ctr">
                        <a:lnSpc>
                          <a:spcPts val="1100"/>
                        </a:lnSpc>
                      </a:pPr>
                      <a:r>
                        <a:rPr lang="en-US" sz="1100">
                          <a:solidFill>
                            <a:srgbClr val="000000"/>
                          </a:solidFill>
                          <a:latin typeface="Canva Sans"/>
                          <a:ea typeface="Canva Sans"/>
                          <a:cs typeface="Canva Sans"/>
                          <a:sym typeface="Canva Sans"/>
                        </a:rPr>
                        <a:t>(kritisch)</a:t>
                      </a:r>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100"/>
                        </a:lnSpc>
                        <a:defRPr/>
                      </a:pPr>
                      <a:r>
                        <a:rPr lang="en-US" sz="1100">
                          <a:solidFill>
                            <a:srgbClr val="000000"/>
                          </a:solidFill>
                          <a:latin typeface="Canva Sans"/>
                          <a:ea typeface="Canva Sans"/>
                          <a:cs typeface="Canva Sans"/>
                          <a:sym typeface="Canva Sans"/>
                        </a:rPr>
                        <a:t>5 (schlecht)</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603233">
                <a:tc>
                  <a:txBody>
                    <a:bodyPr anchor="t" rtlCol="false"/>
                    <a:lstStyle/>
                    <a:p>
                      <a:pPr algn="ctr">
                        <a:lnSpc>
                          <a:spcPts val="1100"/>
                        </a:lnSpc>
                        <a:defRPr/>
                      </a:pPr>
                      <a:r>
                        <a:rPr lang="en-US" sz="1100">
                          <a:solidFill>
                            <a:srgbClr val="000000"/>
                          </a:solidFill>
                          <a:latin typeface="Canva Sans"/>
                          <a:ea typeface="Canva Sans"/>
                          <a:cs typeface="Canva Sans"/>
                          <a:sym typeface="Canva Sans"/>
                        </a:rPr>
                        <a:t>Temperatur [°C]</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100"/>
                        </a:lnSpc>
                        <a:defRPr/>
                      </a:pPr>
                      <a:r>
                        <a:rPr lang="en-US" sz="1100">
                          <a:solidFill>
                            <a:srgbClr val="000000"/>
                          </a:solidFill>
                          <a:latin typeface="Canva Sans"/>
                          <a:ea typeface="Canva Sans"/>
                          <a:cs typeface="Canva Sans"/>
                          <a:sym typeface="Canva Sans"/>
                        </a:rPr>
                        <a:t>&lt; 18</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100"/>
                        </a:lnSpc>
                        <a:defRPr/>
                      </a:pPr>
                      <a:r>
                        <a:rPr lang="en-US" sz="1100">
                          <a:solidFill>
                            <a:srgbClr val="000000"/>
                          </a:solidFill>
                          <a:latin typeface="Canva Sans"/>
                          <a:ea typeface="Canva Sans"/>
                          <a:cs typeface="Canva Sans"/>
                          <a:sym typeface="Canva Sans"/>
                        </a:rPr>
                        <a:t>18 - 20</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100"/>
                        </a:lnSpc>
                        <a:defRPr/>
                      </a:pPr>
                      <a:r>
                        <a:rPr lang="en-US" sz="1100">
                          <a:solidFill>
                            <a:srgbClr val="000000"/>
                          </a:solidFill>
                          <a:latin typeface="Canva Sans"/>
                          <a:ea typeface="Canva Sans"/>
                          <a:cs typeface="Canva Sans"/>
                          <a:sym typeface="Canva Sans"/>
                        </a:rPr>
                        <a:t>20 - 22</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100"/>
                        </a:lnSpc>
                        <a:defRPr/>
                      </a:pPr>
                      <a:r>
                        <a:rPr lang="en-US" sz="1100">
                          <a:solidFill>
                            <a:srgbClr val="000000"/>
                          </a:solidFill>
                          <a:latin typeface="Canva Sans"/>
                          <a:ea typeface="Canva Sans"/>
                          <a:cs typeface="Canva Sans"/>
                          <a:sym typeface="Canva Sans"/>
                        </a:rPr>
                        <a:t>22 - 24</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100"/>
                        </a:lnSpc>
                        <a:defRPr/>
                      </a:pPr>
                      <a:r>
                        <a:rPr lang="en-US" sz="1100">
                          <a:solidFill>
                            <a:srgbClr val="000000"/>
                          </a:solidFill>
                          <a:latin typeface="Canva Sans"/>
                          <a:ea typeface="Canva Sans"/>
                          <a:cs typeface="Canva Sans"/>
                          <a:sym typeface="Canva Sans"/>
                        </a:rPr>
                        <a:t>&gt; 24</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603233">
                <a:tc>
                  <a:txBody>
                    <a:bodyPr anchor="t" rtlCol="false"/>
                    <a:lstStyle/>
                    <a:p>
                      <a:pPr algn="ctr">
                        <a:lnSpc>
                          <a:spcPts val="1100"/>
                        </a:lnSpc>
                        <a:defRPr/>
                      </a:pPr>
                      <a:r>
                        <a:rPr lang="en-US" sz="1100">
                          <a:solidFill>
                            <a:srgbClr val="000000"/>
                          </a:solidFill>
                          <a:latin typeface="Canva Sans"/>
                          <a:ea typeface="Canva Sans"/>
                          <a:cs typeface="Canva Sans"/>
                          <a:sym typeface="Canva Sans"/>
                        </a:rPr>
                        <a:t>pH-Wert</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100"/>
                        </a:lnSpc>
                        <a:defRPr/>
                      </a:pPr>
                      <a:r>
                        <a:rPr lang="en-US" sz="1100">
                          <a:solidFill>
                            <a:srgbClr val="000000"/>
                          </a:solidFill>
                          <a:latin typeface="Canva Sans"/>
                          <a:ea typeface="Canva Sans"/>
                          <a:cs typeface="Canva Sans"/>
                          <a:sym typeface="Canva Sans"/>
                        </a:rPr>
                        <a:t>6,5-8,0</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100"/>
                        </a:lnSpc>
                        <a:defRPr/>
                      </a:pPr>
                      <a:r>
                        <a:rPr lang="en-US" sz="1100">
                          <a:solidFill>
                            <a:srgbClr val="000000"/>
                          </a:solidFill>
                          <a:latin typeface="Canva Sans"/>
                          <a:ea typeface="Canva Sans"/>
                          <a:cs typeface="Canva Sans"/>
                          <a:sym typeface="Canva Sans"/>
                        </a:rPr>
                        <a:t>6,0-6,4;</a:t>
                      </a:r>
                      <a:endParaRPr lang="en-US" sz="1100"/>
                    </a:p>
                    <a:p>
                      <a:pPr algn="ctr">
                        <a:lnSpc>
                          <a:spcPts val="1100"/>
                        </a:lnSpc>
                      </a:pPr>
                      <a:r>
                        <a:rPr lang="en-US" sz="1100">
                          <a:solidFill>
                            <a:srgbClr val="000000"/>
                          </a:solidFill>
                          <a:latin typeface="Canva Sans"/>
                          <a:ea typeface="Canva Sans"/>
                          <a:cs typeface="Canva Sans"/>
                          <a:sym typeface="Canva Sans"/>
                        </a:rPr>
                        <a:t>8,1-8,5</a:t>
                      </a:r>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100"/>
                        </a:lnSpc>
                        <a:defRPr/>
                      </a:pPr>
                      <a:r>
                        <a:rPr lang="en-US" sz="1100">
                          <a:solidFill>
                            <a:srgbClr val="000000"/>
                          </a:solidFill>
                          <a:latin typeface="Canva Sans"/>
                          <a:ea typeface="Canva Sans"/>
                          <a:cs typeface="Canva Sans"/>
                          <a:sym typeface="Canva Sans"/>
                        </a:rPr>
                        <a:t>5,5-5,9;</a:t>
                      </a:r>
                      <a:endParaRPr lang="en-US" sz="1100"/>
                    </a:p>
                    <a:p>
                      <a:pPr algn="ctr">
                        <a:lnSpc>
                          <a:spcPts val="1100"/>
                        </a:lnSpc>
                      </a:pPr>
                      <a:r>
                        <a:rPr lang="en-US" sz="1100">
                          <a:solidFill>
                            <a:srgbClr val="000000"/>
                          </a:solidFill>
                          <a:latin typeface="Canva Sans"/>
                          <a:ea typeface="Canva Sans"/>
                          <a:cs typeface="Canva Sans"/>
                          <a:sym typeface="Canva Sans"/>
                        </a:rPr>
                        <a:t>8,6-9,0</a:t>
                      </a:r>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100"/>
                        </a:lnSpc>
                        <a:defRPr/>
                      </a:pPr>
                      <a:r>
                        <a:rPr lang="en-US" sz="1100">
                          <a:solidFill>
                            <a:srgbClr val="000000"/>
                          </a:solidFill>
                          <a:latin typeface="Canva Sans"/>
                          <a:ea typeface="Canva Sans"/>
                          <a:cs typeface="Canva Sans"/>
                          <a:sym typeface="Canva Sans"/>
                        </a:rPr>
                        <a:t>5,0-5,4;</a:t>
                      </a:r>
                      <a:endParaRPr lang="en-US" sz="1100"/>
                    </a:p>
                    <a:p>
                      <a:pPr algn="ctr">
                        <a:lnSpc>
                          <a:spcPts val="1100"/>
                        </a:lnSpc>
                      </a:pPr>
                      <a:r>
                        <a:rPr lang="en-US" sz="1100">
                          <a:solidFill>
                            <a:srgbClr val="000000"/>
                          </a:solidFill>
                          <a:latin typeface="Canva Sans"/>
                          <a:ea typeface="Canva Sans"/>
                          <a:cs typeface="Canva Sans"/>
                          <a:sym typeface="Canva Sans"/>
                        </a:rPr>
                        <a:t>9,1-95</a:t>
                      </a:r>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100"/>
                        </a:lnSpc>
                        <a:defRPr/>
                      </a:pPr>
                      <a:r>
                        <a:rPr lang="en-US" sz="1100">
                          <a:solidFill>
                            <a:srgbClr val="000000"/>
                          </a:solidFill>
                          <a:latin typeface="Canva Sans"/>
                          <a:ea typeface="Canva Sans"/>
                          <a:cs typeface="Canva Sans"/>
                          <a:sym typeface="Canva Sans"/>
                        </a:rPr>
                        <a:t>&lt; 5,0;</a:t>
                      </a:r>
                      <a:endParaRPr lang="en-US" sz="1100"/>
                    </a:p>
                    <a:p>
                      <a:pPr algn="ctr">
                        <a:lnSpc>
                          <a:spcPts val="1100"/>
                        </a:lnSpc>
                      </a:pPr>
                      <a:r>
                        <a:rPr lang="en-US" sz="1100">
                          <a:solidFill>
                            <a:srgbClr val="000000"/>
                          </a:solidFill>
                          <a:latin typeface="Canva Sans"/>
                          <a:ea typeface="Canva Sans"/>
                          <a:cs typeface="Canva Sans"/>
                          <a:sym typeface="Canva Sans"/>
                        </a:rPr>
                        <a:t>&gt; 9,5</a:t>
                      </a:r>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603233">
                <a:tc>
                  <a:txBody>
                    <a:bodyPr anchor="t" rtlCol="false"/>
                    <a:lstStyle/>
                    <a:p>
                      <a:pPr algn="ctr">
                        <a:lnSpc>
                          <a:spcPts val="1100"/>
                        </a:lnSpc>
                        <a:defRPr/>
                      </a:pPr>
                      <a:r>
                        <a:rPr lang="en-US" sz="1100">
                          <a:solidFill>
                            <a:srgbClr val="000000"/>
                          </a:solidFill>
                          <a:latin typeface="Canva Sans"/>
                          <a:ea typeface="Canva Sans"/>
                          <a:cs typeface="Canva Sans"/>
                          <a:sym typeface="Canva Sans"/>
                        </a:rPr>
                        <a:t>Leitfähigkeit</a:t>
                      </a:r>
                      <a:endParaRPr lang="en-US" sz="1100"/>
                    </a:p>
                    <a:p>
                      <a:pPr algn="ctr">
                        <a:lnSpc>
                          <a:spcPts val="1100"/>
                        </a:lnSpc>
                      </a:pPr>
                      <a:r>
                        <a:rPr lang="en-US" sz="1100">
                          <a:solidFill>
                            <a:srgbClr val="000000"/>
                          </a:solidFill>
                          <a:latin typeface="Canva Sans"/>
                          <a:ea typeface="Canva Sans"/>
                          <a:cs typeface="Canva Sans"/>
                          <a:sym typeface="Canva Sans"/>
                        </a:rPr>
                        <a:t>[</a:t>
                      </a:r>
                      <a:r>
                        <a:rPr lang="en-US" sz="1100" b="true">
                          <a:solidFill>
                            <a:srgbClr val="000000"/>
                          </a:solidFill>
                          <a:latin typeface="Canva Sans Medium"/>
                          <a:ea typeface="Canva Sans Medium"/>
                          <a:cs typeface="Canva Sans Medium"/>
                          <a:sym typeface="Canva Sans Medium"/>
                        </a:rPr>
                        <a:t>µS/cm</a:t>
                      </a:r>
                      <a:r>
                        <a:rPr lang="en-US" sz="1100">
                          <a:solidFill>
                            <a:srgbClr val="000000"/>
                          </a:solidFill>
                          <a:latin typeface="Canva Sans"/>
                          <a:ea typeface="Canva Sans"/>
                          <a:cs typeface="Canva Sans"/>
                          <a:sym typeface="Canva Sans"/>
                        </a:rPr>
                        <a:t>]</a:t>
                      </a:r>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100"/>
                        </a:lnSpc>
                        <a:defRPr/>
                      </a:pPr>
                      <a:r>
                        <a:rPr lang="en-US" sz="1100">
                          <a:solidFill>
                            <a:srgbClr val="000000"/>
                          </a:solidFill>
                          <a:latin typeface="Canva Sans"/>
                          <a:ea typeface="Canva Sans"/>
                          <a:cs typeface="Canva Sans"/>
                          <a:sym typeface="Canva Sans"/>
                        </a:rPr>
                        <a:t>&lt; 300</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100"/>
                        </a:lnSpc>
                        <a:defRPr/>
                      </a:pPr>
                      <a:r>
                        <a:rPr lang="en-US" sz="1100">
                          <a:solidFill>
                            <a:srgbClr val="000000"/>
                          </a:solidFill>
                          <a:latin typeface="Canva Sans"/>
                          <a:ea typeface="Canva Sans"/>
                          <a:cs typeface="Canva Sans"/>
                          <a:sym typeface="Canva Sans"/>
                        </a:rPr>
                        <a:t>301 -500</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100"/>
                        </a:lnSpc>
                        <a:defRPr/>
                      </a:pPr>
                      <a:r>
                        <a:rPr lang="en-US" sz="1100">
                          <a:solidFill>
                            <a:srgbClr val="000000"/>
                          </a:solidFill>
                          <a:latin typeface="Canva Sans"/>
                          <a:ea typeface="Canva Sans"/>
                          <a:cs typeface="Canva Sans"/>
                          <a:sym typeface="Canva Sans"/>
                        </a:rPr>
                        <a:t>501 - 700</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100"/>
                        </a:lnSpc>
                        <a:defRPr/>
                      </a:pPr>
                      <a:r>
                        <a:rPr lang="en-US" sz="1100">
                          <a:solidFill>
                            <a:srgbClr val="000000"/>
                          </a:solidFill>
                          <a:latin typeface="Canva Sans"/>
                          <a:ea typeface="Canva Sans"/>
                          <a:cs typeface="Canva Sans"/>
                          <a:sym typeface="Canva Sans"/>
                        </a:rPr>
                        <a:t>701 - 900</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100"/>
                        </a:lnSpc>
                        <a:defRPr/>
                      </a:pPr>
                      <a:r>
                        <a:rPr lang="en-US" sz="1100">
                          <a:solidFill>
                            <a:srgbClr val="000000"/>
                          </a:solidFill>
                          <a:latin typeface="Canva Sans"/>
                          <a:ea typeface="Canva Sans"/>
                          <a:cs typeface="Canva Sans"/>
                          <a:sym typeface="Canva Sans"/>
                        </a:rPr>
                        <a:t>&gt; 900</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737285">
                <a:tc>
                  <a:txBody>
                    <a:bodyPr anchor="t" rtlCol="false"/>
                    <a:lstStyle/>
                    <a:p>
                      <a:pPr algn="ctr">
                        <a:lnSpc>
                          <a:spcPts val="1100"/>
                        </a:lnSpc>
                        <a:defRPr/>
                      </a:pPr>
                      <a:r>
                        <a:rPr lang="en-US" sz="1100">
                          <a:solidFill>
                            <a:srgbClr val="000000"/>
                          </a:solidFill>
                          <a:latin typeface="Canva Sans"/>
                          <a:ea typeface="Canva Sans"/>
                          <a:cs typeface="Canva Sans"/>
                          <a:sym typeface="Canva Sans"/>
                        </a:rPr>
                        <a:t>Sauerstoff-sättigung [%]</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100"/>
                        </a:lnSpc>
                        <a:defRPr/>
                      </a:pPr>
                      <a:r>
                        <a:rPr lang="en-US" sz="1100">
                          <a:solidFill>
                            <a:srgbClr val="000000"/>
                          </a:solidFill>
                          <a:latin typeface="Canva Sans"/>
                          <a:ea typeface="Canva Sans"/>
                          <a:cs typeface="Canva Sans"/>
                          <a:sym typeface="Canva Sans"/>
                        </a:rPr>
                        <a:t>91 - 100</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100"/>
                        </a:lnSpc>
                        <a:defRPr/>
                      </a:pPr>
                      <a:r>
                        <a:rPr lang="en-US" sz="1100">
                          <a:solidFill>
                            <a:srgbClr val="000000"/>
                          </a:solidFill>
                          <a:latin typeface="Canva Sans"/>
                          <a:ea typeface="Canva Sans"/>
                          <a:cs typeface="Canva Sans"/>
                          <a:sym typeface="Canva Sans"/>
                        </a:rPr>
                        <a:t>81 - 90;</a:t>
                      </a:r>
                      <a:endParaRPr lang="en-US" sz="1100"/>
                    </a:p>
                    <a:p>
                      <a:pPr algn="ctr">
                        <a:lnSpc>
                          <a:spcPts val="1100"/>
                        </a:lnSpc>
                      </a:pPr>
                      <a:r>
                        <a:rPr lang="en-US" sz="1100">
                          <a:solidFill>
                            <a:srgbClr val="000000"/>
                          </a:solidFill>
                          <a:latin typeface="Canva Sans"/>
                          <a:ea typeface="Canva Sans"/>
                          <a:cs typeface="Canva Sans"/>
                          <a:sym typeface="Canva Sans"/>
                        </a:rPr>
                        <a:t>111 - 120</a:t>
                      </a:r>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100"/>
                        </a:lnSpc>
                        <a:defRPr/>
                      </a:pPr>
                      <a:r>
                        <a:rPr lang="en-US" sz="1100">
                          <a:solidFill>
                            <a:srgbClr val="000000"/>
                          </a:solidFill>
                          <a:latin typeface="Canva Sans"/>
                          <a:ea typeface="Canva Sans"/>
                          <a:cs typeface="Canva Sans"/>
                          <a:sym typeface="Canva Sans"/>
                        </a:rPr>
                        <a:t>70 - 80;</a:t>
                      </a:r>
                      <a:endParaRPr lang="en-US" sz="1100"/>
                    </a:p>
                    <a:p>
                      <a:pPr algn="ctr">
                        <a:lnSpc>
                          <a:spcPts val="1100"/>
                        </a:lnSpc>
                      </a:pPr>
                      <a:r>
                        <a:rPr lang="en-US" sz="1100">
                          <a:solidFill>
                            <a:srgbClr val="000000"/>
                          </a:solidFill>
                          <a:latin typeface="Canva Sans"/>
                          <a:ea typeface="Canva Sans"/>
                          <a:cs typeface="Canva Sans"/>
                          <a:sym typeface="Canva Sans"/>
                        </a:rPr>
                        <a:t>121 - 130</a:t>
                      </a:r>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100"/>
                        </a:lnSpc>
                        <a:defRPr/>
                      </a:pPr>
                      <a:r>
                        <a:rPr lang="en-US" sz="1100">
                          <a:solidFill>
                            <a:srgbClr val="000000"/>
                          </a:solidFill>
                          <a:latin typeface="Canva Sans"/>
                          <a:ea typeface="Canva Sans"/>
                          <a:cs typeface="Canva Sans"/>
                          <a:sym typeface="Canva Sans"/>
                        </a:rPr>
                        <a:t>60 - 70;</a:t>
                      </a:r>
                      <a:endParaRPr lang="en-US" sz="1100"/>
                    </a:p>
                    <a:p>
                      <a:pPr algn="ctr">
                        <a:lnSpc>
                          <a:spcPts val="1100"/>
                        </a:lnSpc>
                      </a:pPr>
                      <a:r>
                        <a:rPr lang="en-US" sz="1100">
                          <a:solidFill>
                            <a:srgbClr val="000000"/>
                          </a:solidFill>
                          <a:latin typeface="Canva Sans"/>
                          <a:ea typeface="Canva Sans"/>
                          <a:cs typeface="Canva Sans"/>
                          <a:sym typeface="Canva Sans"/>
                        </a:rPr>
                        <a:t>131 - 140</a:t>
                      </a:r>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100"/>
                        </a:lnSpc>
                        <a:defRPr/>
                      </a:pPr>
                      <a:r>
                        <a:rPr lang="en-US" sz="1100">
                          <a:solidFill>
                            <a:srgbClr val="000000"/>
                          </a:solidFill>
                          <a:latin typeface="Canva Sans"/>
                          <a:ea typeface="Canva Sans"/>
                          <a:cs typeface="Canva Sans"/>
                          <a:sym typeface="Canva Sans"/>
                        </a:rPr>
                        <a:t>&lt; 60;</a:t>
                      </a:r>
                      <a:endParaRPr lang="en-US" sz="1100"/>
                    </a:p>
                    <a:p>
                      <a:pPr algn="ctr">
                        <a:lnSpc>
                          <a:spcPts val="1100"/>
                        </a:lnSpc>
                      </a:pPr>
                      <a:r>
                        <a:rPr lang="en-US" sz="1100">
                          <a:solidFill>
                            <a:srgbClr val="000000"/>
                          </a:solidFill>
                          <a:latin typeface="Canva Sans"/>
                          <a:ea typeface="Canva Sans"/>
                          <a:cs typeface="Canva Sans"/>
                          <a:sym typeface="Canva Sans"/>
                        </a:rPr>
                        <a:t>&gt; 70</a:t>
                      </a:r>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bl>
          </a:graphicData>
        </a:graphic>
      </p:graphicFrame>
      <p:sp>
        <p:nvSpPr>
          <p:cNvPr name="TextBox 8" id="8"/>
          <p:cNvSpPr txBox="true"/>
          <p:nvPr/>
        </p:nvSpPr>
        <p:spPr>
          <a:xfrm rot="0">
            <a:off x="6804000" y="98883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Canva Sans"/>
                <a:ea typeface="Canva Sans"/>
                <a:cs typeface="Canva Sans"/>
                <a:sym typeface="Canva Sans"/>
              </a:rPr>
              <a:t>6</a:t>
            </a:r>
          </a:p>
        </p:txBody>
      </p:sp>
      <p:sp>
        <p:nvSpPr>
          <p:cNvPr name="TextBox 9" id="9"/>
          <p:cNvSpPr txBox="true"/>
          <p:nvPr/>
        </p:nvSpPr>
        <p:spPr>
          <a:xfrm rot="0">
            <a:off x="481950" y="263883"/>
            <a:ext cx="6043166" cy="396241"/>
          </a:xfrm>
          <a:prstGeom prst="rect">
            <a:avLst/>
          </a:prstGeom>
        </p:spPr>
        <p:txBody>
          <a:bodyPr anchor="t" rtlCol="false" tIns="0" lIns="0" bIns="0" rIns="0">
            <a:spAutoFit/>
          </a:bodyPr>
          <a:lstStyle/>
          <a:p>
            <a:pPr algn="l">
              <a:lnSpc>
                <a:spcPts val="3359"/>
              </a:lnSpc>
              <a:spcBef>
                <a:spcPct val="0"/>
              </a:spcBef>
            </a:pPr>
            <a:r>
              <a:rPr lang="en-US" b="true" sz="2399">
                <a:solidFill>
                  <a:srgbClr val="000000"/>
                </a:solidFill>
                <a:latin typeface="Canva Sans Bold"/>
                <a:ea typeface="Canva Sans Bold"/>
                <a:cs typeface="Canva Sans Bold"/>
                <a:sym typeface="Canva Sans Bold"/>
              </a:rPr>
              <a:t>Erkundung eines Ökosystems - Der Bach </a:t>
            </a:r>
          </a:p>
        </p:txBody>
      </p:sp>
      <p:sp>
        <p:nvSpPr>
          <p:cNvPr name="TextBox 10" id="10"/>
          <p:cNvSpPr txBox="true"/>
          <p:nvPr/>
        </p:nvSpPr>
        <p:spPr>
          <a:xfrm rot="0">
            <a:off x="756000" y="1183287"/>
            <a:ext cx="6048000" cy="349249"/>
          </a:xfrm>
          <a:prstGeom prst="rect">
            <a:avLst/>
          </a:prstGeom>
        </p:spPr>
        <p:txBody>
          <a:bodyPr anchor="t" rtlCol="false" tIns="0" lIns="0" bIns="0" rIns="0">
            <a:spAutoFit/>
          </a:bodyPr>
          <a:lstStyle/>
          <a:p>
            <a:pPr algn="just">
              <a:lnSpc>
                <a:spcPts val="2800"/>
              </a:lnSpc>
            </a:pPr>
            <a:r>
              <a:rPr lang="en-US" sz="2000" b="true">
                <a:solidFill>
                  <a:srgbClr val="000000"/>
                </a:solidFill>
                <a:latin typeface="Canva Sans Bold"/>
                <a:ea typeface="Canva Sans Bold"/>
                <a:cs typeface="Canva Sans Bold"/>
                <a:sym typeface="Canva Sans Bold"/>
              </a:rPr>
              <a:t>Standort (gesamte Gewässergüte): </a:t>
            </a:r>
          </a:p>
        </p:txBody>
      </p:sp>
      <p:sp>
        <p:nvSpPr>
          <p:cNvPr name="Freeform 11" id="11"/>
          <p:cNvSpPr/>
          <p:nvPr/>
        </p:nvSpPr>
        <p:spPr>
          <a:xfrm flipH="false" flipV="false" rot="0">
            <a:off x="2823026" y="3065392"/>
            <a:ext cx="288406" cy="263171"/>
          </a:xfrm>
          <a:custGeom>
            <a:avLst/>
            <a:gdLst/>
            <a:ahLst/>
            <a:cxnLst/>
            <a:rect r="r" b="b" t="t" l="l"/>
            <a:pathLst>
              <a:path h="263171" w="288406">
                <a:moveTo>
                  <a:pt x="0" y="0"/>
                </a:moveTo>
                <a:lnTo>
                  <a:pt x="288407" y="0"/>
                </a:lnTo>
                <a:lnTo>
                  <a:pt x="288407" y="263171"/>
                </a:lnTo>
                <a:lnTo>
                  <a:pt x="0" y="263171"/>
                </a:lnTo>
                <a:lnTo>
                  <a:pt x="0" y="0"/>
                </a:lnTo>
                <a:close/>
              </a:path>
            </a:pathLst>
          </a:custGeom>
          <a:blipFill>
            <a:blip r:embed="rId3"/>
            <a:stretch>
              <a:fillRect l="0" t="0" r="0" b="0"/>
            </a:stretch>
          </a:blipFill>
        </p:spPr>
      </p:sp>
      <p:sp>
        <p:nvSpPr>
          <p:cNvPr name="Freeform 12" id="12"/>
          <p:cNvSpPr/>
          <p:nvPr/>
        </p:nvSpPr>
        <p:spPr>
          <a:xfrm flipH="false" flipV="false" rot="0">
            <a:off x="4923811" y="2973055"/>
            <a:ext cx="491043" cy="491043"/>
          </a:xfrm>
          <a:custGeom>
            <a:avLst/>
            <a:gdLst/>
            <a:ahLst/>
            <a:cxnLst/>
            <a:rect r="r" b="b" t="t" l="l"/>
            <a:pathLst>
              <a:path h="491043" w="491043">
                <a:moveTo>
                  <a:pt x="0" y="0"/>
                </a:moveTo>
                <a:lnTo>
                  <a:pt x="491043" y="0"/>
                </a:lnTo>
                <a:lnTo>
                  <a:pt x="491043" y="491043"/>
                </a:lnTo>
                <a:lnTo>
                  <a:pt x="0" y="49104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3" id="13"/>
          <p:cNvGrpSpPr/>
          <p:nvPr/>
        </p:nvGrpSpPr>
        <p:grpSpPr>
          <a:xfrm rot="0">
            <a:off x="1902866" y="2973055"/>
            <a:ext cx="805715" cy="469445"/>
            <a:chOff x="0" y="0"/>
            <a:chExt cx="295925" cy="172419"/>
          </a:xfrm>
        </p:grpSpPr>
        <p:sp>
          <p:nvSpPr>
            <p:cNvPr name="Freeform 14" id="14"/>
            <p:cNvSpPr/>
            <p:nvPr/>
          </p:nvSpPr>
          <p:spPr>
            <a:xfrm flipH="false" flipV="false" rot="0">
              <a:off x="0" y="0"/>
              <a:ext cx="295925" cy="172419"/>
            </a:xfrm>
            <a:custGeom>
              <a:avLst/>
              <a:gdLst/>
              <a:ahLst/>
              <a:cxnLst/>
              <a:rect r="r" b="b" t="t" l="l"/>
              <a:pathLst>
                <a:path h="172419" w="295925">
                  <a:moveTo>
                    <a:pt x="0" y="0"/>
                  </a:moveTo>
                  <a:lnTo>
                    <a:pt x="295925" y="0"/>
                  </a:lnTo>
                  <a:lnTo>
                    <a:pt x="295925" y="172419"/>
                  </a:lnTo>
                  <a:lnTo>
                    <a:pt x="0" y="172419"/>
                  </a:lnTo>
                  <a:close/>
                </a:path>
              </a:pathLst>
            </a:custGeom>
            <a:solidFill>
              <a:srgbClr val="000000">
                <a:alpha val="0"/>
              </a:srgbClr>
            </a:solidFill>
            <a:ln w="38100" cap="sq">
              <a:solidFill>
                <a:srgbClr val="000000"/>
              </a:solidFill>
              <a:prstDash val="solid"/>
              <a:miter/>
            </a:ln>
          </p:spPr>
        </p:sp>
        <p:sp>
          <p:nvSpPr>
            <p:cNvPr name="TextBox 15" id="15"/>
            <p:cNvSpPr txBox="true"/>
            <p:nvPr/>
          </p:nvSpPr>
          <p:spPr>
            <a:xfrm>
              <a:off x="0" y="-19050"/>
              <a:ext cx="295925" cy="191469"/>
            </a:xfrm>
            <a:prstGeom prst="rect">
              <a:avLst/>
            </a:prstGeom>
          </p:spPr>
          <p:txBody>
            <a:bodyPr anchor="ctr" rtlCol="false" tIns="49568" lIns="49568" bIns="49568" rIns="49568"/>
            <a:lstStyle/>
            <a:p>
              <a:pPr algn="ctr">
                <a:lnSpc>
                  <a:spcPts val="1540"/>
                </a:lnSpc>
              </a:pPr>
            </a:p>
          </p:txBody>
        </p:sp>
      </p:grpSp>
      <p:grpSp>
        <p:nvGrpSpPr>
          <p:cNvPr name="Group 16" id="16"/>
          <p:cNvGrpSpPr/>
          <p:nvPr/>
        </p:nvGrpSpPr>
        <p:grpSpPr>
          <a:xfrm rot="0">
            <a:off x="4006567" y="2973055"/>
            <a:ext cx="805715" cy="469445"/>
            <a:chOff x="0" y="0"/>
            <a:chExt cx="295925" cy="172419"/>
          </a:xfrm>
        </p:grpSpPr>
        <p:sp>
          <p:nvSpPr>
            <p:cNvPr name="Freeform 17" id="17"/>
            <p:cNvSpPr/>
            <p:nvPr/>
          </p:nvSpPr>
          <p:spPr>
            <a:xfrm flipH="false" flipV="false" rot="0">
              <a:off x="0" y="0"/>
              <a:ext cx="295925" cy="172419"/>
            </a:xfrm>
            <a:custGeom>
              <a:avLst/>
              <a:gdLst/>
              <a:ahLst/>
              <a:cxnLst/>
              <a:rect r="r" b="b" t="t" l="l"/>
              <a:pathLst>
                <a:path h="172419" w="295925">
                  <a:moveTo>
                    <a:pt x="0" y="0"/>
                  </a:moveTo>
                  <a:lnTo>
                    <a:pt x="295925" y="0"/>
                  </a:lnTo>
                  <a:lnTo>
                    <a:pt x="295925" y="172419"/>
                  </a:lnTo>
                  <a:lnTo>
                    <a:pt x="0" y="172419"/>
                  </a:lnTo>
                  <a:close/>
                </a:path>
              </a:pathLst>
            </a:custGeom>
            <a:solidFill>
              <a:srgbClr val="000000">
                <a:alpha val="0"/>
              </a:srgbClr>
            </a:solidFill>
            <a:ln w="38100" cap="sq">
              <a:solidFill>
                <a:srgbClr val="000000"/>
              </a:solidFill>
              <a:prstDash val="solid"/>
              <a:miter/>
            </a:ln>
          </p:spPr>
        </p:sp>
        <p:sp>
          <p:nvSpPr>
            <p:cNvPr name="TextBox 18" id="18"/>
            <p:cNvSpPr txBox="true"/>
            <p:nvPr/>
          </p:nvSpPr>
          <p:spPr>
            <a:xfrm>
              <a:off x="0" y="-19050"/>
              <a:ext cx="295925" cy="191469"/>
            </a:xfrm>
            <a:prstGeom prst="rect">
              <a:avLst/>
            </a:prstGeom>
          </p:spPr>
          <p:txBody>
            <a:bodyPr anchor="ctr" rtlCol="false" tIns="49568" lIns="49568" bIns="49568" rIns="49568"/>
            <a:lstStyle/>
            <a:p>
              <a:pPr algn="ctr">
                <a:lnSpc>
                  <a:spcPts val="1540"/>
                </a:lnSpc>
              </a:pPr>
            </a:p>
          </p:txBody>
        </p:sp>
      </p:grpSp>
      <p:grpSp>
        <p:nvGrpSpPr>
          <p:cNvPr name="Group 19" id="19"/>
          <p:cNvGrpSpPr/>
          <p:nvPr/>
        </p:nvGrpSpPr>
        <p:grpSpPr>
          <a:xfrm rot="0">
            <a:off x="5526383" y="2994653"/>
            <a:ext cx="805715" cy="469445"/>
            <a:chOff x="0" y="0"/>
            <a:chExt cx="295925" cy="172419"/>
          </a:xfrm>
        </p:grpSpPr>
        <p:sp>
          <p:nvSpPr>
            <p:cNvPr name="Freeform 20" id="20"/>
            <p:cNvSpPr/>
            <p:nvPr/>
          </p:nvSpPr>
          <p:spPr>
            <a:xfrm flipH="false" flipV="false" rot="0">
              <a:off x="0" y="0"/>
              <a:ext cx="295925" cy="172419"/>
            </a:xfrm>
            <a:custGeom>
              <a:avLst/>
              <a:gdLst/>
              <a:ahLst/>
              <a:cxnLst/>
              <a:rect r="r" b="b" t="t" l="l"/>
              <a:pathLst>
                <a:path h="172419" w="295925">
                  <a:moveTo>
                    <a:pt x="0" y="0"/>
                  </a:moveTo>
                  <a:lnTo>
                    <a:pt x="295925" y="0"/>
                  </a:lnTo>
                  <a:lnTo>
                    <a:pt x="295925" y="172419"/>
                  </a:lnTo>
                  <a:lnTo>
                    <a:pt x="0" y="172419"/>
                  </a:lnTo>
                  <a:close/>
                </a:path>
              </a:pathLst>
            </a:custGeom>
            <a:solidFill>
              <a:srgbClr val="000000">
                <a:alpha val="0"/>
              </a:srgbClr>
            </a:solidFill>
            <a:ln w="38100" cap="sq">
              <a:solidFill>
                <a:srgbClr val="000000"/>
              </a:solidFill>
              <a:prstDash val="solid"/>
              <a:miter/>
            </a:ln>
          </p:spPr>
        </p:sp>
        <p:sp>
          <p:nvSpPr>
            <p:cNvPr name="TextBox 21" id="21"/>
            <p:cNvSpPr txBox="true"/>
            <p:nvPr/>
          </p:nvSpPr>
          <p:spPr>
            <a:xfrm>
              <a:off x="0" y="-19050"/>
              <a:ext cx="295925" cy="191469"/>
            </a:xfrm>
            <a:prstGeom prst="rect">
              <a:avLst/>
            </a:prstGeom>
          </p:spPr>
          <p:txBody>
            <a:bodyPr anchor="ctr" rtlCol="false" tIns="49568" lIns="49568" bIns="49568" rIns="49568"/>
            <a:lstStyle/>
            <a:p>
              <a:pPr algn="ctr">
                <a:lnSpc>
                  <a:spcPts val="1540"/>
                </a:lnSpc>
              </a:pPr>
            </a:p>
          </p:txBody>
        </p:sp>
      </p:grpSp>
      <p:sp>
        <p:nvSpPr>
          <p:cNvPr name="TextBox 22" id="22"/>
          <p:cNvSpPr txBox="true"/>
          <p:nvPr/>
        </p:nvSpPr>
        <p:spPr>
          <a:xfrm rot="0">
            <a:off x="1211608" y="2988329"/>
            <a:ext cx="576813" cy="398248"/>
          </a:xfrm>
          <a:prstGeom prst="rect">
            <a:avLst/>
          </a:prstGeom>
        </p:spPr>
        <p:txBody>
          <a:bodyPr anchor="t" rtlCol="false" tIns="0" lIns="0" bIns="0" rIns="0">
            <a:spAutoFit/>
          </a:bodyPr>
          <a:lstStyle/>
          <a:p>
            <a:pPr algn="ctr">
              <a:lnSpc>
                <a:spcPts val="1639"/>
              </a:lnSpc>
            </a:pPr>
            <a:r>
              <a:rPr lang="en-US" sz="1170">
                <a:solidFill>
                  <a:srgbClr val="000000"/>
                </a:solidFill>
                <a:latin typeface="Canva Sans"/>
                <a:ea typeface="Canva Sans"/>
                <a:cs typeface="Canva Sans"/>
                <a:sym typeface="Canva Sans"/>
              </a:rPr>
              <a:t>Summe </a:t>
            </a:r>
          </a:p>
          <a:p>
            <a:pPr algn="ctr">
              <a:lnSpc>
                <a:spcPts val="1639"/>
              </a:lnSpc>
              <a:spcBef>
                <a:spcPct val="0"/>
              </a:spcBef>
            </a:pPr>
            <a:r>
              <a:rPr lang="en-US" sz="1170">
                <a:solidFill>
                  <a:srgbClr val="000000"/>
                </a:solidFill>
                <a:latin typeface="Canva Sans"/>
                <a:ea typeface="Canva Sans"/>
                <a:cs typeface="Canva Sans"/>
                <a:sym typeface="Canva Sans"/>
              </a:rPr>
              <a:t>Index: </a:t>
            </a:r>
          </a:p>
        </p:txBody>
      </p:sp>
      <p:sp>
        <p:nvSpPr>
          <p:cNvPr name="TextBox 23" id="23"/>
          <p:cNvSpPr txBox="true"/>
          <p:nvPr/>
        </p:nvSpPr>
        <p:spPr>
          <a:xfrm rot="0">
            <a:off x="3222962" y="3009928"/>
            <a:ext cx="672077" cy="398248"/>
          </a:xfrm>
          <a:prstGeom prst="rect">
            <a:avLst/>
          </a:prstGeom>
        </p:spPr>
        <p:txBody>
          <a:bodyPr anchor="t" rtlCol="false" tIns="0" lIns="0" bIns="0" rIns="0">
            <a:spAutoFit/>
          </a:bodyPr>
          <a:lstStyle/>
          <a:p>
            <a:pPr algn="ctr">
              <a:lnSpc>
                <a:spcPts val="1639"/>
              </a:lnSpc>
            </a:pPr>
            <a:r>
              <a:rPr lang="en-US" sz="1170">
                <a:solidFill>
                  <a:srgbClr val="000000"/>
                </a:solidFill>
                <a:latin typeface="Canva Sans"/>
                <a:ea typeface="Canva Sans"/>
                <a:cs typeface="Canva Sans"/>
                <a:sym typeface="Canva Sans"/>
              </a:rPr>
              <a:t>Gesamte </a:t>
            </a:r>
          </a:p>
          <a:p>
            <a:pPr algn="ctr">
              <a:lnSpc>
                <a:spcPts val="1639"/>
              </a:lnSpc>
              <a:spcBef>
                <a:spcPct val="0"/>
              </a:spcBef>
            </a:pPr>
            <a:r>
              <a:rPr lang="en-US" sz="1170">
                <a:solidFill>
                  <a:srgbClr val="000000"/>
                </a:solidFill>
                <a:latin typeface="Canva Sans"/>
                <a:ea typeface="Canva Sans"/>
                <a:cs typeface="Canva Sans"/>
                <a:sym typeface="Canva Sans"/>
              </a:rPr>
              <a:t>Tiere</a:t>
            </a:r>
          </a:p>
        </p:txBody>
      </p:sp>
      <p:grpSp>
        <p:nvGrpSpPr>
          <p:cNvPr name="Group 24" id="24"/>
          <p:cNvGrpSpPr/>
          <p:nvPr/>
        </p:nvGrpSpPr>
        <p:grpSpPr>
          <a:xfrm rot="0">
            <a:off x="1044591" y="7987609"/>
            <a:ext cx="5480525" cy="1948391"/>
            <a:chOff x="0" y="0"/>
            <a:chExt cx="7307366" cy="2597854"/>
          </a:xfrm>
        </p:grpSpPr>
        <p:grpSp>
          <p:nvGrpSpPr>
            <p:cNvPr name="Group 25" id="25"/>
            <p:cNvGrpSpPr/>
            <p:nvPr/>
          </p:nvGrpSpPr>
          <p:grpSpPr>
            <a:xfrm rot="0">
              <a:off x="2918389" y="819232"/>
              <a:ext cx="436960" cy="461417"/>
              <a:chOff x="0" y="0"/>
              <a:chExt cx="163280" cy="172419"/>
            </a:xfrm>
          </p:grpSpPr>
          <p:sp>
            <p:nvSpPr>
              <p:cNvPr name="Freeform 26" id="26"/>
              <p:cNvSpPr/>
              <p:nvPr/>
            </p:nvSpPr>
            <p:spPr>
              <a:xfrm flipH="false" flipV="false" rot="0">
                <a:off x="0" y="0"/>
                <a:ext cx="163280" cy="172419"/>
              </a:xfrm>
              <a:custGeom>
                <a:avLst/>
                <a:gdLst/>
                <a:ahLst/>
                <a:cxnLst/>
                <a:rect r="r" b="b" t="t" l="l"/>
                <a:pathLst>
                  <a:path h="172419" w="163280">
                    <a:moveTo>
                      <a:pt x="0" y="0"/>
                    </a:moveTo>
                    <a:lnTo>
                      <a:pt x="163280" y="0"/>
                    </a:lnTo>
                    <a:lnTo>
                      <a:pt x="163280" y="172419"/>
                    </a:lnTo>
                    <a:lnTo>
                      <a:pt x="0" y="172419"/>
                    </a:lnTo>
                    <a:close/>
                  </a:path>
                </a:pathLst>
              </a:custGeom>
              <a:solidFill>
                <a:srgbClr val="000000">
                  <a:alpha val="0"/>
                </a:srgbClr>
              </a:solidFill>
              <a:ln w="38100" cap="sq">
                <a:solidFill>
                  <a:srgbClr val="000000"/>
                </a:solidFill>
                <a:prstDash val="solid"/>
                <a:miter/>
              </a:ln>
            </p:spPr>
          </p:sp>
          <p:sp>
            <p:nvSpPr>
              <p:cNvPr name="TextBox 27" id="27"/>
              <p:cNvSpPr txBox="true"/>
              <p:nvPr/>
            </p:nvSpPr>
            <p:spPr>
              <a:xfrm>
                <a:off x="0" y="-19050"/>
                <a:ext cx="163280" cy="191469"/>
              </a:xfrm>
              <a:prstGeom prst="rect">
                <a:avLst/>
              </a:prstGeom>
            </p:spPr>
            <p:txBody>
              <a:bodyPr anchor="ctr" rtlCol="false" tIns="41523" lIns="41523" bIns="41523" rIns="41523"/>
              <a:lstStyle/>
              <a:p>
                <a:pPr algn="ctr">
                  <a:lnSpc>
                    <a:spcPts val="1539"/>
                  </a:lnSpc>
                </a:pPr>
              </a:p>
            </p:txBody>
          </p:sp>
        </p:grpSp>
        <p:grpSp>
          <p:nvGrpSpPr>
            <p:cNvPr name="Group 28" id="28"/>
            <p:cNvGrpSpPr/>
            <p:nvPr/>
          </p:nvGrpSpPr>
          <p:grpSpPr>
            <a:xfrm rot="0">
              <a:off x="4259156" y="819232"/>
              <a:ext cx="436960" cy="461417"/>
              <a:chOff x="0" y="0"/>
              <a:chExt cx="163280" cy="172419"/>
            </a:xfrm>
          </p:grpSpPr>
          <p:sp>
            <p:nvSpPr>
              <p:cNvPr name="Freeform 29" id="29"/>
              <p:cNvSpPr/>
              <p:nvPr/>
            </p:nvSpPr>
            <p:spPr>
              <a:xfrm flipH="false" flipV="false" rot="0">
                <a:off x="0" y="0"/>
                <a:ext cx="163280" cy="172419"/>
              </a:xfrm>
              <a:custGeom>
                <a:avLst/>
                <a:gdLst/>
                <a:ahLst/>
                <a:cxnLst/>
                <a:rect r="r" b="b" t="t" l="l"/>
                <a:pathLst>
                  <a:path h="172419" w="163280">
                    <a:moveTo>
                      <a:pt x="0" y="0"/>
                    </a:moveTo>
                    <a:lnTo>
                      <a:pt x="163280" y="0"/>
                    </a:lnTo>
                    <a:lnTo>
                      <a:pt x="163280" y="172419"/>
                    </a:lnTo>
                    <a:lnTo>
                      <a:pt x="0" y="172419"/>
                    </a:lnTo>
                    <a:close/>
                  </a:path>
                </a:pathLst>
              </a:custGeom>
              <a:solidFill>
                <a:srgbClr val="000000">
                  <a:alpha val="0"/>
                </a:srgbClr>
              </a:solidFill>
              <a:ln w="38100" cap="sq">
                <a:solidFill>
                  <a:srgbClr val="000000"/>
                </a:solidFill>
                <a:prstDash val="solid"/>
                <a:miter/>
              </a:ln>
            </p:spPr>
          </p:sp>
          <p:sp>
            <p:nvSpPr>
              <p:cNvPr name="TextBox 30" id="30"/>
              <p:cNvSpPr txBox="true"/>
              <p:nvPr/>
            </p:nvSpPr>
            <p:spPr>
              <a:xfrm>
                <a:off x="0" y="-19050"/>
                <a:ext cx="163280" cy="191469"/>
              </a:xfrm>
              <a:prstGeom prst="rect">
                <a:avLst/>
              </a:prstGeom>
            </p:spPr>
            <p:txBody>
              <a:bodyPr anchor="ctr" rtlCol="false" tIns="41523" lIns="41523" bIns="41523" rIns="41523"/>
              <a:lstStyle/>
              <a:p>
                <a:pPr algn="ctr">
                  <a:lnSpc>
                    <a:spcPts val="1539"/>
                  </a:lnSpc>
                </a:pPr>
              </a:p>
            </p:txBody>
          </p:sp>
        </p:grpSp>
        <p:sp>
          <p:nvSpPr>
            <p:cNvPr name="Freeform 31" id="31"/>
            <p:cNvSpPr/>
            <p:nvPr/>
          </p:nvSpPr>
          <p:spPr>
            <a:xfrm flipH="false" flipV="false" rot="0">
              <a:off x="2294771" y="835452"/>
              <a:ext cx="417225" cy="417225"/>
            </a:xfrm>
            <a:custGeom>
              <a:avLst/>
              <a:gdLst/>
              <a:ahLst/>
              <a:cxnLst/>
              <a:rect r="r" b="b" t="t" l="l"/>
              <a:pathLst>
                <a:path h="417225" w="417225">
                  <a:moveTo>
                    <a:pt x="0" y="0"/>
                  </a:moveTo>
                  <a:lnTo>
                    <a:pt x="417225" y="0"/>
                  </a:lnTo>
                  <a:lnTo>
                    <a:pt x="417225" y="417225"/>
                  </a:lnTo>
                  <a:lnTo>
                    <a:pt x="0" y="41722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2" id="32"/>
            <p:cNvSpPr/>
            <p:nvPr/>
          </p:nvSpPr>
          <p:spPr>
            <a:xfrm flipH="false" flipV="false" rot="0">
              <a:off x="3598640" y="835452"/>
              <a:ext cx="417225" cy="417225"/>
            </a:xfrm>
            <a:custGeom>
              <a:avLst/>
              <a:gdLst/>
              <a:ahLst/>
              <a:cxnLst/>
              <a:rect r="r" b="b" t="t" l="l"/>
              <a:pathLst>
                <a:path h="417225" w="417225">
                  <a:moveTo>
                    <a:pt x="0" y="0"/>
                  </a:moveTo>
                  <a:lnTo>
                    <a:pt x="417225" y="0"/>
                  </a:lnTo>
                  <a:lnTo>
                    <a:pt x="417225" y="417225"/>
                  </a:lnTo>
                  <a:lnTo>
                    <a:pt x="0" y="41722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33" id="33"/>
            <p:cNvGrpSpPr/>
            <p:nvPr/>
          </p:nvGrpSpPr>
          <p:grpSpPr>
            <a:xfrm rot="0">
              <a:off x="236645" y="819232"/>
              <a:ext cx="436960" cy="461417"/>
              <a:chOff x="0" y="0"/>
              <a:chExt cx="163280" cy="172419"/>
            </a:xfrm>
          </p:grpSpPr>
          <p:sp>
            <p:nvSpPr>
              <p:cNvPr name="Freeform 34" id="34"/>
              <p:cNvSpPr/>
              <p:nvPr/>
            </p:nvSpPr>
            <p:spPr>
              <a:xfrm flipH="false" flipV="false" rot="0">
                <a:off x="0" y="0"/>
                <a:ext cx="163280" cy="172419"/>
              </a:xfrm>
              <a:custGeom>
                <a:avLst/>
                <a:gdLst/>
                <a:ahLst/>
                <a:cxnLst/>
                <a:rect r="r" b="b" t="t" l="l"/>
                <a:pathLst>
                  <a:path h="172419" w="163280">
                    <a:moveTo>
                      <a:pt x="0" y="0"/>
                    </a:moveTo>
                    <a:lnTo>
                      <a:pt x="163280" y="0"/>
                    </a:lnTo>
                    <a:lnTo>
                      <a:pt x="163280" y="172419"/>
                    </a:lnTo>
                    <a:lnTo>
                      <a:pt x="0" y="172419"/>
                    </a:lnTo>
                    <a:close/>
                  </a:path>
                </a:pathLst>
              </a:custGeom>
              <a:solidFill>
                <a:srgbClr val="000000">
                  <a:alpha val="0"/>
                </a:srgbClr>
              </a:solidFill>
              <a:ln w="38100" cap="sq">
                <a:solidFill>
                  <a:srgbClr val="000000"/>
                </a:solidFill>
                <a:prstDash val="solid"/>
                <a:miter/>
              </a:ln>
            </p:spPr>
          </p:sp>
          <p:sp>
            <p:nvSpPr>
              <p:cNvPr name="TextBox 35" id="35"/>
              <p:cNvSpPr txBox="true"/>
              <p:nvPr/>
            </p:nvSpPr>
            <p:spPr>
              <a:xfrm>
                <a:off x="0" y="-19050"/>
                <a:ext cx="163280" cy="191469"/>
              </a:xfrm>
              <a:prstGeom prst="rect">
                <a:avLst/>
              </a:prstGeom>
            </p:spPr>
            <p:txBody>
              <a:bodyPr anchor="ctr" rtlCol="false" tIns="41523" lIns="41523" bIns="41523" rIns="41523"/>
              <a:lstStyle/>
              <a:p>
                <a:pPr algn="ctr">
                  <a:lnSpc>
                    <a:spcPts val="1539"/>
                  </a:lnSpc>
                </a:pPr>
              </a:p>
            </p:txBody>
          </p:sp>
        </p:grpSp>
        <p:grpSp>
          <p:nvGrpSpPr>
            <p:cNvPr name="Group 36" id="36"/>
            <p:cNvGrpSpPr/>
            <p:nvPr/>
          </p:nvGrpSpPr>
          <p:grpSpPr>
            <a:xfrm rot="0">
              <a:off x="1602027" y="819232"/>
              <a:ext cx="436960" cy="461417"/>
              <a:chOff x="0" y="0"/>
              <a:chExt cx="163280" cy="172419"/>
            </a:xfrm>
          </p:grpSpPr>
          <p:sp>
            <p:nvSpPr>
              <p:cNvPr name="Freeform 37" id="37"/>
              <p:cNvSpPr/>
              <p:nvPr/>
            </p:nvSpPr>
            <p:spPr>
              <a:xfrm flipH="false" flipV="false" rot="0">
                <a:off x="0" y="0"/>
                <a:ext cx="163280" cy="172419"/>
              </a:xfrm>
              <a:custGeom>
                <a:avLst/>
                <a:gdLst/>
                <a:ahLst/>
                <a:cxnLst/>
                <a:rect r="r" b="b" t="t" l="l"/>
                <a:pathLst>
                  <a:path h="172419" w="163280">
                    <a:moveTo>
                      <a:pt x="0" y="0"/>
                    </a:moveTo>
                    <a:lnTo>
                      <a:pt x="163280" y="0"/>
                    </a:lnTo>
                    <a:lnTo>
                      <a:pt x="163280" y="172419"/>
                    </a:lnTo>
                    <a:lnTo>
                      <a:pt x="0" y="172419"/>
                    </a:lnTo>
                    <a:close/>
                  </a:path>
                </a:pathLst>
              </a:custGeom>
              <a:solidFill>
                <a:srgbClr val="000000">
                  <a:alpha val="0"/>
                </a:srgbClr>
              </a:solidFill>
              <a:ln w="38100" cap="sq">
                <a:solidFill>
                  <a:srgbClr val="000000"/>
                </a:solidFill>
                <a:prstDash val="solid"/>
                <a:miter/>
              </a:ln>
            </p:spPr>
          </p:sp>
          <p:sp>
            <p:nvSpPr>
              <p:cNvPr name="TextBox 38" id="38"/>
              <p:cNvSpPr txBox="true"/>
              <p:nvPr/>
            </p:nvSpPr>
            <p:spPr>
              <a:xfrm>
                <a:off x="0" y="-19050"/>
                <a:ext cx="163280" cy="191469"/>
              </a:xfrm>
              <a:prstGeom prst="rect">
                <a:avLst/>
              </a:prstGeom>
            </p:spPr>
            <p:txBody>
              <a:bodyPr anchor="ctr" rtlCol="false" tIns="41523" lIns="41523" bIns="41523" rIns="41523"/>
              <a:lstStyle/>
              <a:p>
                <a:pPr algn="ctr">
                  <a:lnSpc>
                    <a:spcPts val="1539"/>
                  </a:lnSpc>
                </a:pPr>
              </a:p>
            </p:txBody>
          </p:sp>
        </p:grpSp>
        <p:sp>
          <p:nvSpPr>
            <p:cNvPr name="Freeform 39" id="39"/>
            <p:cNvSpPr/>
            <p:nvPr/>
          </p:nvSpPr>
          <p:spPr>
            <a:xfrm flipH="false" flipV="false" rot="0">
              <a:off x="929204" y="857548"/>
              <a:ext cx="417225" cy="417225"/>
            </a:xfrm>
            <a:custGeom>
              <a:avLst/>
              <a:gdLst/>
              <a:ahLst/>
              <a:cxnLst/>
              <a:rect r="r" b="b" t="t" l="l"/>
              <a:pathLst>
                <a:path h="417225" w="417225">
                  <a:moveTo>
                    <a:pt x="0" y="0"/>
                  </a:moveTo>
                  <a:lnTo>
                    <a:pt x="417225" y="0"/>
                  </a:lnTo>
                  <a:lnTo>
                    <a:pt x="417225" y="417225"/>
                  </a:lnTo>
                  <a:lnTo>
                    <a:pt x="0" y="41722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40" id="40"/>
            <p:cNvSpPr txBox="true"/>
            <p:nvPr/>
          </p:nvSpPr>
          <p:spPr>
            <a:xfrm rot="0">
              <a:off x="0" y="208942"/>
              <a:ext cx="916082" cy="391763"/>
            </a:xfrm>
            <a:prstGeom prst="rect">
              <a:avLst/>
            </a:prstGeom>
          </p:spPr>
          <p:txBody>
            <a:bodyPr anchor="t" rtlCol="false" tIns="0" lIns="0" bIns="0" rIns="0">
              <a:spAutoFit/>
            </a:bodyPr>
            <a:lstStyle/>
            <a:p>
              <a:pPr algn="ctr">
                <a:lnSpc>
                  <a:spcPts val="1208"/>
                </a:lnSpc>
              </a:pPr>
              <a:r>
                <a:rPr lang="en-US" sz="863">
                  <a:solidFill>
                    <a:srgbClr val="000000"/>
                  </a:solidFill>
                  <a:latin typeface="Canva Sans"/>
                  <a:ea typeface="Canva Sans"/>
                  <a:cs typeface="Canva Sans"/>
                  <a:sym typeface="Canva Sans"/>
                </a:rPr>
                <a:t>Stufe</a:t>
              </a:r>
            </a:p>
            <a:p>
              <a:pPr algn="ctr">
                <a:lnSpc>
                  <a:spcPts val="1208"/>
                </a:lnSpc>
                <a:spcBef>
                  <a:spcPct val="0"/>
                </a:spcBef>
              </a:pPr>
              <a:r>
                <a:rPr lang="en-US" sz="863">
                  <a:solidFill>
                    <a:srgbClr val="000000"/>
                  </a:solidFill>
                  <a:latin typeface="Canva Sans"/>
                  <a:ea typeface="Canva Sans"/>
                  <a:cs typeface="Canva Sans"/>
                  <a:sym typeface="Canva Sans"/>
                </a:rPr>
                <a:t>(Temperatur)</a:t>
              </a:r>
            </a:p>
          </p:txBody>
        </p:sp>
        <p:sp>
          <p:nvSpPr>
            <p:cNvPr name="TextBox 41" id="41"/>
            <p:cNvSpPr txBox="true"/>
            <p:nvPr/>
          </p:nvSpPr>
          <p:spPr>
            <a:xfrm rot="0">
              <a:off x="1473872" y="208942"/>
              <a:ext cx="693271" cy="391763"/>
            </a:xfrm>
            <a:prstGeom prst="rect">
              <a:avLst/>
            </a:prstGeom>
          </p:spPr>
          <p:txBody>
            <a:bodyPr anchor="t" rtlCol="false" tIns="0" lIns="0" bIns="0" rIns="0">
              <a:spAutoFit/>
            </a:bodyPr>
            <a:lstStyle/>
            <a:p>
              <a:pPr algn="ctr">
                <a:lnSpc>
                  <a:spcPts val="1208"/>
                </a:lnSpc>
              </a:pPr>
              <a:r>
                <a:rPr lang="en-US" sz="863">
                  <a:solidFill>
                    <a:srgbClr val="000000"/>
                  </a:solidFill>
                  <a:latin typeface="Canva Sans"/>
                  <a:ea typeface="Canva Sans"/>
                  <a:cs typeface="Canva Sans"/>
                  <a:sym typeface="Canva Sans"/>
                </a:rPr>
                <a:t>Stufe</a:t>
              </a:r>
            </a:p>
            <a:p>
              <a:pPr algn="ctr">
                <a:lnSpc>
                  <a:spcPts val="1208"/>
                </a:lnSpc>
                <a:spcBef>
                  <a:spcPct val="0"/>
                </a:spcBef>
              </a:pPr>
              <a:r>
                <a:rPr lang="en-US" sz="863">
                  <a:solidFill>
                    <a:srgbClr val="000000"/>
                  </a:solidFill>
                  <a:latin typeface="Canva Sans"/>
                  <a:ea typeface="Canva Sans"/>
                  <a:cs typeface="Canva Sans"/>
                  <a:sym typeface="Canva Sans"/>
                </a:rPr>
                <a:t>(pH-Wert)</a:t>
              </a:r>
            </a:p>
          </p:txBody>
        </p:sp>
        <p:sp>
          <p:nvSpPr>
            <p:cNvPr name="TextBox 42" id="42"/>
            <p:cNvSpPr txBox="true"/>
            <p:nvPr/>
          </p:nvSpPr>
          <p:spPr>
            <a:xfrm rot="0">
              <a:off x="2655490" y="208942"/>
              <a:ext cx="962757" cy="391763"/>
            </a:xfrm>
            <a:prstGeom prst="rect">
              <a:avLst/>
            </a:prstGeom>
          </p:spPr>
          <p:txBody>
            <a:bodyPr anchor="t" rtlCol="false" tIns="0" lIns="0" bIns="0" rIns="0">
              <a:spAutoFit/>
            </a:bodyPr>
            <a:lstStyle/>
            <a:p>
              <a:pPr algn="ctr">
                <a:lnSpc>
                  <a:spcPts val="1208"/>
                </a:lnSpc>
              </a:pPr>
              <a:r>
                <a:rPr lang="en-US" sz="863">
                  <a:solidFill>
                    <a:srgbClr val="000000"/>
                  </a:solidFill>
                  <a:latin typeface="Canva Sans"/>
                  <a:ea typeface="Canva Sans"/>
                  <a:cs typeface="Canva Sans"/>
                  <a:sym typeface="Canva Sans"/>
                </a:rPr>
                <a:t>Stufe</a:t>
              </a:r>
            </a:p>
            <a:p>
              <a:pPr algn="ctr">
                <a:lnSpc>
                  <a:spcPts val="1208"/>
                </a:lnSpc>
                <a:spcBef>
                  <a:spcPct val="0"/>
                </a:spcBef>
              </a:pPr>
              <a:r>
                <a:rPr lang="en-US" sz="863">
                  <a:solidFill>
                    <a:srgbClr val="000000"/>
                  </a:solidFill>
                  <a:latin typeface="Canva Sans"/>
                  <a:ea typeface="Canva Sans"/>
                  <a:cs typeface="Canva Sans"/>
                  <a:sym typeface="Canva Sans"/>
                </a:rPr>
                <a:t>(Leitfähigkeit)</a:t>
              </a:r>
            </a:p>
          </p:txBody>
        </p:sp>
        <p:sp>
          <p:nvSpPr>
            <p:cNvPr name="TextBox 43" id="43"/>
            <p:cNvSpPr txBox="true"/>
            <p:nvPr/>
          </p:nvSpPr>
          <p:spPr>
            <a:xfrm rot="0">
              <a:off x="4081284" y="208942"/>
              <a:ext cx="838576" cy="391763"/>
            </a:xfrm>
            <a:prstGeom prst="rect">
              <a:avLst/>
            </a:prstGeom>
          </p:spPr>
          <p:txBody>
            <a:bodyPr anchor="t" rtlCol="false" tIns="0" lIns="0" bIns="0" rIns="0">
              <a:spAutoFit/>
            </a:bodyPr>
            <a:lstStyle/>
            <a:p>
              <a:pPr algn="ctr">
                <a:lnSpc>
                  <a:spcPts val="1208"/>
                </a:lnSpc>
              </a:pPr>
              <a:r>
                <a:rPr lang="en-US" sz="863">
                  <a:solidFill>
                    <a:srgbClr val="000000"/>
                  </a:solidFill>
                  <a:latin typeface="Canva Sans"/>
                  <a:ea typeface="Canva Sans"/>
                  <a:cs typeface="Canva Sans"/>
                  <a:sym typeface="Canva Sans"/>
                </a:rPr>
                <a:t>Stufe</a:t>
              </a:r>
            </a:p>
            <a:p>
              <a:pPr algn="ctr">
                <a:lnSpc>
                  <a:spcPts val="1208"/>
                </a:lnSpc>
                <a:spcBef>
                  <a:spcPct val="0"/>
                </a:spcBef>
              </a:pPr>
              <a:r>
                <a:rPr lang="en-US" sz="863">
                  <a:solidFill>
                    <a:srgbClr val="000000"/>
                  </a:solidFill>
                  <a:latin typeface="Canva Sans"/>
                  <a:ea typeface="Canva Sans"/>
                  <a:cs typeface="Canva Sans"/>
                  <a:sym typeface="Canva Sans"/>
                </a:rPr>
                <a:t>(Sauerstoff)</a:t>
              </a:r>
            </a:p>
          </p:txBody>
        </p:sp>
        <p:grpSp>
          <p:nvGrpSpPr>
            <p:cNvPr name="Group 44" id="44"/>
            <p:cNvGrpSpPr/>
            <p:nvPr/>
          </p:nvGrpSpPr>
          <p:grpSpPr>
            <a:xfrm rot="0">
              <a:off x="6500715" y="716144"/>
              <a:ext cx="534584" cy="564505"/>
              <a:chOff x="0" y="0"/>
              <a:chExt cx="163280" cy="172419"/>
            </a:xfrm>
          </p:grpSpPr>
          <p:sp>
            <p:nvSpPr>
              <p:cNvPr name="Freeform 45" id="45"/>
              <p:cNvSpPr/>
              <p:nvPr/>
            </p:nvSpPr>
            <p:spPr>
              <a:xfrm flipH="false" flipV="false" rot="0">
                <a:off x="0" y="0"/>
                <a:ext cx="163280" cy="172419"/>
              </a:xfrm>
              <a:custGeom>
                <a:avLst/>
                <a:gdLst/>
                <a:ahLst/>
                <a:cxnLst/>
                <a:rect r="r" b="b" t="t" l="l"/>
                <a:pathLst>
                  <a:path h="172419" w="163280">
                    <a:moveTo>
                      <a:pt x="0" y="0"/>
                    </a:moveTo>
                    <a:lnTo>
                      <a:pt x="163280" y="0"/>
                    </a:lnTo>
                    <a:lnTo>
                      <a:pt x="163280" y="172419"/>
                    </a:lnTo>
                    <a:lnTo>
                      <a:pt x="0" y="172419"/>
                    </a:lnTo>
                    <a:close/>
                  </a:path>
                </a:pathLst>
              </a:custGeom>
              <a:solidFill>
                <a:srgbClr val="000000">
                  <a:alpha val="0"/>
                </a:srgbClr>
              </a:solidFill>
              <a:ln w="38100" cap="sq">
                <a:solidFill>
                  <a:srgbClr val="000000"/>
                </a:solidFill>
                <a:prstDash val="solid"/>
                <a:miter/>
              </a:ln>
            </p:spPr>
          </p:sp>
          <p:sp>
            <p:nvSpPr>
              <p:cNvPr name="TextBox 46" id="46"/>
              <p:cNvSpPr txBox="true"/>
              <p:nvPr/>
            </p:nvSpPr>
            <p:spPr>
              <a:xfrm>
                <a:off x="0" y="-19050"/>
                <a:ext cx="163280" cy="191469"/>
              </a:xfrm>
              <a:prstGeom prst="rect">
                <a:avLst/>
              </a:prstGeom>
            </p:spPr>
            <p:txBody>
              <a:bodyPr anchor="ctr" rtlCol="false" tIns="50800" lIns="50800" bIns="50800" rIns="50800"/>
              <a:lstStyle/>
              <a:p>
                <a:pPr algn="ctr">
                  <a:lnSpc>
                    <a:spcPts val="1539"/>
                  </a:lnSpc>
                </a:pPr>
              </a:p>
            </p:txBody>
          </p:sp>
        </p:grpSp>
        <p:sp>
          <p:nvSpPr>
            <p:cNvPr name="Freeform 47" id="47"/>
            <p:cNvSpPr/>
            <p:nvPr/>
          </p:nvSpPr>
          <p:spPr>
            <a:xfrm flipH="false" flipV="false" rot="0">
              <a:off x="5651775" y="716144"/>
              <a:ext cx="590477" cy="590477"/>
            </a:xfrm>
            <a:custGeom>
              <a:avLst/>
              <a:gdLst/>
              <a:ahLst/>
              <a:cxnLst/>
              <a:rect r="r" b="b" t="t" l="l"/>
              <a:pathLst>
                <a:path h="590477" w="590477">
                  <a:moveTo>
                    <a:pt x="0" y="0"/>
                  </a:moveTo>
                  <a:lnTo>
                    <a:pt x="590477" y="0"/>
                  </a:lnTo>
                  <a:lnTo>
                    <a:pt x="590477" y="590478"/>
                  </a:lnTo>
                  <a:lnTo>
                    <a:pt x="0" y="59047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8" id="48"/>
            <p:cNvSpPr txBox="true"/>
            <p:nvPr/>
          </p:nvSpPr>
          <p:spPr>
            <a:xfrm rot="0">
              <a:off x="6098081" y="-9525"/>
              <a:ext cx="1209285" cy="465508"/>
            </a:xfrm>
            <a:prstGeom prst="rect">
              <a:avLst/>
            </a:prstGeom>
          </p:spPr>
          <p:txBody>
            <a:bodyPr anchor="t" rtlCol="false" tIns="0" lIns="0" bIns="0" rIns="0">
              <a:spAutoFit/>
            </a:bodyPr>
            <a:lstStyle/>
            <a:p>
              <a:pPr algn="ctr">
                <a:lnSpc>
                  <a:spcPts val="1478"/>
                </a:lnSpc>
              </a:pPr>
              <a:r>
                <a:rPr lang="en-US" sz="1056">
                  <a:solidFill>
                    <a:srgbClr val="000000"/>
                  </a:solidFill>
                  <a:latin typeface="Canva Sans"/>
                  <a:ea typeface="Canva Sans"/>
                  <a:cs typeface="Canva Sans"/>
                  <a:sym typeface="Canva Sans"/>
                </a:rPr>
                <a:t>chemische</a:t>
              </a:r>
            </a:p>
            <a:p>
              <a:pPr algn="ctr">
                <a:lnSpc>
                  <a:spcPts val="1478"/>
                </a:lnSpc>
                <a:spcBef>
                  <a:spcPct val="0"/>
                </a:spcBef>
              </a:pPr>
              <a:r>
                <a:rPr lang="en-US" sz="1056">
                  <a:solidFill>
                    <a:srgbClr val="000000"/>
                  </a:solidFill>
                  <a:latin typeface="Canva Sans"/>
                  <a:ea typeface="Canva Sans"/>
                  <a:cs typeface="Canva Sans"/>
                  <a:sym typeface="Canva Sans"/>
                </a:rPr>
                <a:t>Gewässergüte</a:t>
              </a:r>
            </a:p>
          </p:txBody>
        </p:sp>
        <p:sp>
          <p:nvSpPr>
            <p:cNvPr name="Freeform 49" id="49"/>
            <p:cNvSpPr/>
            <p:nvPr/>
          </p:nvSpPr>
          <p:spPr>
            <a:xfrm flipH="false" flipV="false" rot="0">
              <a:off x="4877621" y="896549"/>
              <a:ext cx="366616" cy="334537"/>
            </a:xfrm>
            <a:custGeom>
              <a:avLst/>
              <a:gdLst/>
              <a:ahLst/>
              <a:cxnLst/>
              <a:rect r="r" b="b" t="t" l="l"/>
              <a:pathLst>
                <a:path h="334537" w="366616">
                  <a:moveTo>
                    <a:pt x="0" y="0"/>
                  </a:moveTo>
                  <a:lnTo>
                    <a:pt x="366616" y="0"/>
                  </a:lnTo>
                  <a:lnTo>
                    <a:pt x="366616" y="334538"/>
                  </a:lnTo>
                  <a:lnTo>
                    <a:pt x="0" y="334538"/>
                  </a:lnTo>
                  <a:lnTo>
                    <a:pt x="0" y="0"/>
                  </a:lnTo>
                  <a:close/>
                </a:path>
              </a:pathLst>
            </a:custGeom>
            <a:blipFill>
              <a:blip r:embed="rId3"/>
              <a:stretch>
                <a:fillRect l="0" t="0" r="0" b="0"/>
              </a:stretch>
            </a:blipFill>
          </p:spPr>
        </p:sp>
        <p:sp>
          <p:nvSpPr>
            <p:cNvPr name="TextBox 50" id="50"/>
            <p:cNvSpPr txBox="true"/>
            <p:nvPr/>
          </p:nvSpPr>
          <p:spPr>
            <a:xfrm rot="0">
              <a:off x="5336769" y="815607"/>
              <a:ext cx="222474" cy="458321"/>
            </a:xfrm>
            <a:prstGeom prst="rect">
              <a:avLst/>
            </a:prstGeom>
          </p:spPr>
          <p:txBody>
            <a:bodyPr anchor="t" rtlCol="false" tIns="0" lIns="0" bIns="0" rIns="0">
              <a:spAutoFit/>
            </a:bodyPr>
            <a:lstStyle/>
            <a:p>
              <a:pPr algn="ctr">
                <a:lnSpc>
                  <a:spcPts val="2956"/>
                </a:lnSpc>
                <a:spcBef>
                  <a:spcPct val="0"/>
                </a:spcBef>
              </a:pPr>
              <a:r>
                <a:rPr lang="en-US" b="true" sz="2111">
                  <a:solidFill>
                    <a:srgbClr val="000000"/>
                  </a:solidFill>
                  <a:latin typeface="Canva Sans Bold"/>
                  <a:ea typeface="Canva Sans Bold"/>
                  <a:cs typeface="Canva Sans Bold"/>
                  <a:sym typeface="Canva Sans Bold"/>
                </a:rPr>
                <a:t>4</a:t>
              </a:r>
            </a:p>
          </p:txBody>
        </p:sp>
        <p:grpSp>
          <p:nvGrpSpPr>
            <p:cNvPr name="Group 51" id="51"/>
            <p:cNvGrpSpPr/>
            <p:nvPr/>
          </p:nvGrpSpPr>
          <p:grpSpPr>
            <a:xfrm rot="0">
              <a:off x="5892788" y="2033349"/>
              <a:ext cx="534584" cy="564505"/>
              <a:chOff x="0" y="0"/>
              <a:chExt cx="163280" cy="172419"/>
            </a:xfrm>
          </p:grpSpPr>
          <p:sp>
            <p:nvSpPr>
              <p:cNvPr name="Freeform 52" id="52"/>
              <p:cNvSpPr/>
              <p:nvPr/>
            </p:nvSpPr>
            <p:spPr>
              <a:xfrm flipH="false" flipV="false" rot="0">
                <a:off x="0" y="0"/>
                <a:ext cx="163280" cy="172419"/>
              </a:xfrm>
              <a:custGeom>
                <a:avLst/>
                <a:gdLst/>
                <a:ahLst/>
                <a:cxnLst/>
                <a:rect r="r" b="b" t="t" l="l"/>
                <a:pathLst>
                  <a:path h="172419" w="163280">
                    <a:moveTo>
                      <a:pt x="0" y="0"/>
                    </a:moveTo>
                    <a:lnTo>
                      <a:pt x="163280" y="0"/>
                    </a:lnTo>
                    <a:lnTo>
                      <a:pt x="163280" y="172419"/>
                    </a:lnTo>
                    <a:lnTo>
                      <a:pt x="0" y="172419"/>
                    </a:lnTo>
                    <a:close/>
                  </a:path>
                </a:pathLst>
              </a:custGeom>
              <a:solidFill>
                <a:srgbClr val="000000">
                  <a:alpha val="0"/>
                </a:srgbClr>
              </a:solidFill>
              <a:ln w="38100" cap="sq">
                <a:solidFill>
                  <a:srgbClr val="000000"/>
                </a:solidFill>
                <a:prstDash val="solid"/>
                <a:miter/>
              </a:ln>
            </p:spPr>
          </p:sp>
          <p:sp>
            <p:nvSpPr>
              <p:cNvPr name="TextBox 53" id="53"/>
              <p:cNvSpPr txBox="true"/>
              <p:nvPr/>
            </p:nvSpPr>
            <p:spPr>
              <a:xfrm>
                <a:off x="0" y="-19050"/>
                <a:ext cx="163280" cy="191469"/>
              </a:xfrm>
              <a:prstGeom prst="rect">
                <a:avLst/>
              </a:prstGeom>
            </p:spPr>
            <p:txBody>
              <a:bodyPr anchor="ctr" rtlCol="false" tIns="50800" lIns="50800" bIns="50800" rIns="50800"/>
              <a:lstStyle/>
              <a:p>
                <a:pPr algn="ctr">
                  <a:lnSpc>
                    <a:spcPts val="1539"/>
                  </a:lnSpc>
                </a:pPr>
              </a:p>
            </p:txBody>
          </p:sp>
        </p:grpSp>
        <p:sp>
          <p:nvSpPr>
            <p:cNvPr name="Freeform 54" id="54"/>
            <p:cNvSpPr/>
            <p:nvPr/>
          </p:nvSpPr>
          <p:spPr>
            <a:xfrm flipH="false" flipV="false" rot="0">
              <a:off x="4877621" y="1997609"/>
              <a:ext cx="590477" cy="590477"/>
            </a:xfrm>
            <a:custGeom>
              <a:avLst/>
              <a:gdLst/>
              <a:ahLst/>
              <a:cxnLst/>
              <a:rect r="r" b="b" t="t" l="l"/>
              <a:pathLst>
                <a:path h="590477" w="590477">
                  <a:moveTo>
                    <a:pt x="0" y="0"/>
                  </a:moveTo>
                  <a:lnTo>
                    <a:pt x="590477" y="0"/>
                  </a:lnTo>
                  <a:lnTo>
                    <a:pt x="590477" y="590477"/>
                  </a:lnTo>
                  <a:lnTo>
                    <a:pt x="0" y="59047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5" id="55"/>
            <p:cNvSpPr txBox="true"/>
            <p:nvPr/>
          </p:nvSpPr>
          <p:spPr>
            <a:xfrm rot="0">
              <a:off x="5539604" y="1411375"/>
              <a:ext cx="1209285" cy="465508"/>
            </a:xfrm>
            <a:prstGeom prst="rect">
              <a:avLst/>
            </a:prstGeom>
          </p:spPr>
          <p:txBody>
            <a:bodyPr anchor="t" rtlCol="false" tIns="0" lIns="0" bIns="0" rIns="0">
              <a:spAutoFit/>
            </a:bodyPr>
            <a:lstStyle/>
            <a:p>
              <a:pPr algn="ctr">
                <a:lnSpc>
                  <a:spcPts val="1478"/>
                </a:lnSpc>
              </a:pPr>
              <a:r>
                <a:rPr lang="en-US" sz="1056">
                  <a:solidFill>
                    <a:srgbClr val="000000"/>
                  </a:solidFill>
                  <a:latin typeface="Canva Sans"/>
                  <a:ea typeface="Canva Sans"/>
                  <a:cs typeface="Canva Sans"/>
                  <a:sym typeface="Canva Sans"/>
                </a:rPr>
                <a:t>Gesamt-</a:t>
              </a:r>
            </a:p>
            <a:p>
              <a:pPr algn="ctr">
                <a:lnSpc>
                  <a:spcPts val="1478"/>
                </a:lnSpc>
                <a:spcBef>
                  <a:spcPct val="0"/>
                </a:spcBef>
              </a:pPr>
              <a:r>
                <a:rPr lang="en-US" sz="1056">
                  <a:solidFill>
                    <a:srgbClr val="000000"/>
                  </a:solidFill>
                  <a:latin typeface="Canva Sans"/>
                  <a:ea typeface="Canva Sans"/>
                  <a:cs typeface="Canva Sans"/>
                  <a:sym typeface="Canva Sans"/>
                </a:rPr>
                <a:t>Gewässergüte</a:t>
              </a:r>
            </a:p>
          </p:txBody>
        </p:sp>
        <p:sp>
          <p:nvSpPr>
            <p:cNvPr name="Freeform 56" id="56"/>
            <p:cNvSpPr/>
            <p:nvPr/>
          </p:nvSpPr>
          <p:spPr>
            <a:xfrm flipH="false" flipV="false" rot="0">
              <a:off x="3487118" y="2133933"/>
              <a:ext cx="366616" cy="334537"/>
            </a:xfrm>
            <a:custGeom>
              <a:avLst/>
              <a:gdLst/>
              <a:ahLst/>
              <a:cxnLst/>
              <a:rect r="r" b="b" t="t" l="l"/>
              <a:pathLst>
                <a:path h="334537" w="366616">
                  <a:moveTo>
                    <a:pt x="0" y="0"/>
                  </a:moveTo>
                  <a:lnTo>
                    <a:pt x="366616" y="0"/>
                  </a:lnTo>
                  <a:lnTo>
                    <a:pt x="366616" y="334538"/>
                  </a:lnTo>
                  <a:lnTo>
                    <a:pt x="0" y="334538"/>
                  </a:lnTo>
                  <a:lnTo>
                    <a:pt x="0" y="0"/>
                  </a:lnTo>
                  <a:close/>
                </a:path>
              </a:pathLst>
            </a:custGeom>
            <a:blipFill>
              <a:blip r:embed="rId3"/>
              <a:stretch>
                <a:fillRect l="0" t="0" r="0" b="0"/>
              </a:stretch>
            </a:blipFill>
          </p:spPr>
        </p:sp>
        <p:sp>
          <p:nvSpPr>
            <p:cNvPr name="TextBox 57" id="57"/>
            <p:cNvSpPr txBox="true"/>
            <p:nvPr/>
          </p:nvSpPr>
          <p:spPr>
            <a:xfrm rot="0">
              <a:off x="4278995" y="2057623"/>
              <a:ext cx="221578" cy="456629"/>
            </a:xfrm>
            <a:prstGeom prst="rect">
              <a:avLst/>
            </a:prstGeom>
          </p:spPr>
          <p:txBody>
            <a:bodyPr anchor="t" rtlCol="false" tIns="0" lIns="0" bIns="0" rIns="0">
              <a:spAutoFit/>
            </a:bodyPr>
            <a:lstStyle/>
            <a:p>
              <a:pPr algn="ctr">
                <a:lnSpc>
                  <a:spcPts val="2944"/>
                </a:lnSpc>
                <a:spcBef>
                  <a:spcPct val="0"/>
                </a:spcBef>
              </a:pPr>
              <a:r>
                <a:rPr lang="en-US" b="true" sz="2103">
                  <a:solidFill>
                    <a:srgbClr val="000000"/>
                  </a:solidFill>
                  <a:latin typeface="Canva Sans Bold"/>
                  <a:ea typeface="Canva Sans Bold"/>
                  <a:cs typeface="Canva Sans Bold"/>
                  <a:sym typeface="Canva Sans Bold"/>
                </a:rPr>
                <a:t>2</a:t>
              </a:r>
            </a:p>
          </p:txBody>
        </p:sp>
        <p:grpSp>
          <p:nvGrpSpPr>
            <p:cNvPr name="Group 58" id="58"/>
            <p:cNvGrpSpPr/>
            <p:nvPr/>
          </p:nvGrpSpPr>
          <p:grpSpPr>
            <a:xfrm rot="0">
              <a:off x="713359" y="2052835"/>
              <a:ext cx="436960" cy="461417"/>
              <a:chOff x="0" y="0"/>
              <a:chExt cx="163280" cy="172419"/>
            </a:xfrm>
          </p:grpSpPr>
          <p:sp>
            <p:nvSpPr>
              <p:cNvPr name="Freeform 59" id="59"/>
              <p:cNvSpPr/>
              <p:nvPr/>
            </p:nvSpPr>
            <p:spPr>
              <a:xfrm flipH="false" flipV="false" rot="0">
                <a:off x="0" y="0"/>
                <a:ext cx="163280" cy="172419"/>
              </a:xfrm>
              <a:custGeom>
                <a:avLst/>
                <a:gdLst/>
                <a:ahLst/>
                <a:cxnLst/>
                <a:rect r="r" b="b" t="t" l="l"/>
                <a:pathLst>
                  <a:path h="172419" w="163280">
                    <a:moveTo>
                      <a:pt x="0" y="0"/>
                    </a:moveTo>
                    <a:lnTo>
                      <a:pt x="163280" y="0"/>
                    </a:lnTo>
                    <a:lnTo>
                      <a:pt x="163280" y="172419"/>
                    </a:lnTo>
                    <a:lnTo>
                      <a:pt x="0" y="172419"/>
                    </a:lnTo>
                    <a:close/>
                  </a:path>
                </a:pathLst>
              </a:custGeom>
              <a:solidFill>
                <a:srgbClr val="000000">
                  <a:alpha val="0"/>
                </a:srgbClr>
              </a:solidFill>
              <a:ln w="38100" cap="sq">
                <a:solidFill>
                  <a:srgbClr val="000000"/>
                </a:solidFill>
                <a:prstDash val="solid"/>
                <a:miter/>
              </a:ln>
            </p:spPr>
          </p:sp>
          <p:sp>
            <p:nvSpPr>
              <p:cNvPr name="TextBox 60" id="60"/>
              <p:cNvSpPr txBox="true"/>
              <p:nvPr/>
            </p:nvSpPr>
            <p:spPr>
              <a:xfrm>
                <a:off x="0" y="-19050"/>
                <a:ext cx="163280" cy="191469"/>
              </a:xfrm>
              <a:prstGeom prst="rect">
                <a:avLst/>
              </a:prstGeom>
            </p:spPr>
            <p:txBody>
              <a:bodyPr anchor="ctr" rtlCol="false" tIns="41523" lIns="41523" bIns="41523" rIns="41523"/>
              <a:lstStyle/>
              <a:p>
                <a:pPr algn="ctr">
                  <a:lnSpc>
                    <a:spcPts val="1539"/>
                  </a:lnSpc>
                </a:pPr>
              </a:p>
            </p:txBody>
          </p:sp>
        </p:grpSp>
        <p:grpSp>
          <p:nvGrpSpPr>
            <p:cNvPr name="Group 61" id="61"/>
            <p:cNvGrpSpPr/>
            <p:nvPr/>
          </p:nvGrpSpPr>
          <p:grpSpPr>
            <a:xfrm rot="0">
              <a:off x="2481429" y="2052835"/>
              <a:ext cx="436960" cy="461417"/>
              <a:chOff x="0" y="0"/>
              <a:chExt cx="163280" cy="172419"/>
            </a:xfrm>
          </p:grpSpPr>
          <p:sp>
            <p:nvSpPr>
              <p:cNvPr name="Freeform 62" id="62"/>
              <p:cNvSpPr/>
              <p:nvPr/>
            </p:nvSpPr>
            <p:spPr>
              <a:xfrm flipH="false" flipV="false" rot="0">
                <a:off x="0" y="0"/>
                <a:ext cx="163280" cy="172419"/>
              </a:xfrm>
              <a:custGeom>
                <a:avLst/>
                <a:gdLst/>
                <a:ahLst/>
                <a:cxnLst/>
                <a:rect r="r" b="b" t="t" l="l"/>
                <a:pathLst>
                  <a:path h="172419" w="163280">
                    <a:moveTo>
                      <a:pt x="0" y="0"/>
                    </a:moveTo>
                    <a:lnTo>
                      <a:pt x="163280" y="0"/>
                    </a:lnTo>
                    <a:lnTo>
                      <a:pt x="163280" y="172419"/>
                    </a:lnTo>
                    <a:lnTo>
                      <a:pt x="0" y="172419"/>
                    </a:lnTo>
                    <a:close/>
                  </a:path>
                </a:pathLst>
              </a:custGeom>
              <a:solidFill>
                <a:srgbClr val="000000">
                  <a:alpha val="0"/>
                </a:srgbClr>
              </a:solidFill>
              <a:ln w="38100" cap="sq">
                <a:solidFill>
                  <a:srgbClr val="000000"/>
                </a:solidFill>
                <a:prstDash val="solid"/>
                <a:miter/>
              </a:ln>
            </p:spPr>
          </p:sp>
          <p:sp>
            <p:nvSpPr>
              <p:cNvPr name="TextBox 63" id="63"/>
              <p:cNvSpPr txBox="true"/>
              <p:nvPr/>
            </p:nvSpPr>
            <p:spPr>
              <a:xfrm>
                <a:off x="0" y="-19050"/>
                <a:ext cx="163280" cy="191469"/>
              </a:xfrm>
              <a:prstGeom prst="rect">
                <a:avLst/>
              </a:prstGeom>
            </p:spPr>
            <p:txBody>
              <a:bodyPr anchor="ctr" rtlCol="false" tIns="41523" lIns="41523" bIns="41523" rIns="41523"/>
              <a:lstStyle/>
              <a:p>
                <a:pPr algn="ctr">
                  <a:lnSpc>
                    <a:spcPts val="1539"/>
                  </a:lnSpc>
                </a:pPr>
              </a:p>
            </p:txBody>
          </p:sp>
        </p:grpSp>
        <p:sp>
          <p:nvSpPr>
            <p:cNvPr name="Freeform 64" id="64"/>
            <p:cNvSpPr/>
            <p:nvPr/>
          </p:nvSpPr>
          <p:spPr>
            <a:xfrm flipH="false" flipV="false" rot="0">
              <a:off x="1606997" y="2052835"/>
              <a:ext cx="417225" cy="417225"/>
            </a:xfrm>
            <a:custGeom>
              <a:avLst/>
              <a:gdLst/>
              <a:ahLst/>
              <a:cxnLst/>
              <a:rect r="r" b="b" t="t" l="l"/>
              <a:pathLst>
                <a:path h="417225" w="417225">
                  <a:moveTo>
                    <a:pt x="0" y="0"/>
                  </a:moveTo>
                  <a:lnTo>
                    <a:pt x="417225" y="0"/>
                  </a:lnTo>
                  <a:lnTo>
                    <a:pt x="417225" y="417225"/>
                  </a:lnTo>
                  <a:lnTo>
                    <a:pt x="0" y="41722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5" id="65"/>
            <p:cNvSpPr txBox="true"/>
            <p:nvPr/>
          </p:nvSpPr>
          <p:spPr>
            <a:xfrm rot="0">
              <a:off x="287508" y="1511644"/>
              <a:ext cx="1288661" cy="391763"/>
            </a:xfrm>
            <a:prstGeom prst="rect">
              <a:avLst/>
            </a:prstGeom>
          </p:spPr>
          <p:txBody>
            <a:bodyPr anchor="t" rtlCol="false" tIns="0" lIns="0" bIns="0" rIns="0">
              <a:spAutoFit/>
            </a:bodyPr>
            <a:lstStyle/>
            <a:p>
              <a:pPr algn="ctr">
                <a:lnSpc>
                  <a:spcPts val="1208"/>
                </a:lnSpc>
                <a:spcBef>
                  <a:spcPct val="0"/>
                </a:spcBef>
              </a:pPr>
              <a:r>
                <a:rPr lang="en-US" sz="863">
                  <a:solidFill>
                    <a:srgbClr val="000000"/>
                  </a:solidFill>
                  <a:latin typeface="Canva Sans"/>
                  <a:ea typeface="Canva Sans"/>
                  <a:cs typeface="Canva Sans"/>
                  <a:sym typeface="Canva Sans"/>
                </a:rPr>
                <a:t>biologische Gewässergüte</a:t>
              </a:r>
            </a:p>
          </p:txBody>
        </p:sp>
        <p:sp>
          <p:nvSpPr>
            <p:cNvPr name="TextBox 66" id="66"/>
            <p:cNvSpPr txBox="true"/>
            <p:nvPr/>
          </p:nvSpPr>
          <p:spPr>
            <a:xfrm rot="0">
              <a:off x="2167143" y="1485121"/>
              <a:ext cx="1363654" cy="391763"/>
            </a:xfrm>
            <a:prstGeom prst="rect">
              <a:avLst/>
            </a:prstGeom>
          </p:spPr>
          <p:txBody>
            <a:bodyPr anchor="t" rtlCol="false" tIns="0" lIns="0" bIns="0" rIns="0">
              <a:spAutoFit/>
            </a:bodyPr>
            <a:lstStyle/>
            <a:p>
              <a:pPr algn="ctr">
                <a:lnSpc>
                  <a:spcPts val="1208"/>
                </a:lnSpc>
                <a:spcBef>
                  <a:spcPct val="0"/>
                </a:spcBef>
              </a:pPr>
              <a:r>
                <a:rPr lang="en-US" sz="863">
                  <a:solidFill>
                    <a:srgbClr val="000000"/>
                  </a:solidFill>
                  <a:latin typeface="Canva Sans"/>
                  <a:ea typeface="Canva Sans"/>
                  <a:cs typeface="Canva Sans"/>
                  <a:sym typeface="Canva Sans"/>
                </a:rPr>
                <a:t>chemische Gewässergüte</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7560000" cy="962108"/>
            <a:chOff x="0" y="0"/>
            <a:chExt cx="2709333" cy="344798"/>
          </a:xfrm>
        </p:grpSpPr>
        <p:sp>
          <p:nvSpPr>
            <p:cNvPr name="Freeform 3" id="3"/>
            <p:cNvSpPr/>
            <p:nvPr/>
          </p:nvSpPr>
          <p:spPr>
            <a:xfrm flipH="false" flipV="false" rot="0">
              <a:off x="0" y="0"/>
              <a:ext cx="2709333" cy="344798"/>
            </a:xfrm>
            <a:custGeom>
              <a:avLst/>
              <a:gdLst/>
              <a:ahLst/>
              <a:cxnLst/>
              <a:rect r="r" b="b" t="t" l="l"/>
              <a:pathLst>
                <a:path h="344798" w="2709333">
                  <a:moveTo>
                    <a:pt x="37890" y="0"/>
                  </a:moveTo>
                  <a:lnTo>
                    <a:pt x="2671443" y="0"/>
                  </a:lnTo>
                  <a:cubicBezTo>
                    <a:pt x="2681492" y="0"/>
                    <a:pt x="2691130" y="3992"/>
                    <a:pt x="2698235" y="11098"/>
                  </a:cubicBezTo>
                  <a:cubicBezTo>
                    <a:pt x="2705341" y="18204"/>
                    <a:pt x="2709333" y="27841"/>
                    <a:pt x="2709333" y="37890"/>
                  </a:cubicBezTo>
                  <a:lnTo>
                    <a:pt x="2709333" y="306907"/>
                  </a:lnTo>
                  <a:cubicBezTo>
                    <a:pt x="2709333" y="316956"/>
                    <a:pt x="2705341" y="326594"/>
                    <a:pt x="2698235" y="333700"/>
                  </a:cubicBezTo>
                  <a:cubicBezTo>
                    <a:pt x="2691130" y="340806"/>
                    <a:pt x="2681492" y="344798"/>
                    <a:pt x="2671443" y="344798"/>
                  </a:cubicBezTo>
                  <a:lnTo>
                    <a:pt x="37890" y="344798"/>
                  </a:lnTo>
                  <a:cubicBezTo>
                    <a:pt x="27841" y="344798"/>
                    <a:pt x="18204" y="340806"/>
                    <a:pt x="11098" y="333700"/>
                  </a:cubicBezTo>
                  <a:cubicBezTo>
                    <a:pt x="3992" y="326594"/>
                    <a:pt x="0" y="316956"/>
                    <a:pt x="0" y="306907"/>
                  </a:cubicBezTo>
                  <a:lnTo>
                    <a:pt x="0" y="37890"/>
                  </a:lnTo>
                  <a:cubicBezTo>
                    <a:pt x="0" y="27841"/>
                    <a:pt x="3992" y="18204"/>
                    <a:pt x="11098" y="11098"/>
                  </a:cubicBezTo>
                  <a:cubicBezTo>
                    <a:pt x="18204" y="3992"/>
                    <a:pt x="27841" y="0"/>
                    <a:pt x="37890" y="0"/>
                  </a:cubicBezTo>
                  <a:close/>
                </a:path>
              </a:pathLst>
            </a:custGeom>
            <a:solidFill>
              <a:srgbClr val="A6D9F6"/>
            </a:solidFill>
          </p:spPr>
        </p:sp>
        <p:sp>
          <p:nvSpPr>
            <p:cNvPr name="TextBox 4" id="4"/>
            <p:cNvSpPr txBox="true"/>
            <p:nvPr/>
          </p:nvSpPr>
          <p:spPr>
            <a:xfrm>
              <a:off x="0" y="-19050"/>
              <a:ext cx="2709333" cy="363848"/>
            </a:xfrm>
            <a:prstGeom prst="rect">
              <a:avLst/>
            </a:prstGeom>
          </p:spPr>
          <p:txBody>
            <a:bodyPr anchor="ctr" rtlCol="false" tIns="50800" lIns="50800" bIns="50800" rIns="50800"/>
            <a:lstStyle/>
            <a:p>
              <a:pPr algn="ctr">
                <a:lnSpc>
                  <a:spcPts val="1540"/>
                </a:lnSpc>
              </a:pPr>
            </a:p>
          </p:txBody>
        </p:sp>
      </p:grpSp>
      <p:sp>
        <p:nvSpPr>
          <p:cNvPr name="Freeform 5" id="5"/>
          <p:cNvSpPr/>
          <p:nvPr/>
        </p:nvSpPr>
        <p:spPr>
          <a:xfrm flipH="false" flipV="false" rot="0">
            <a:off x="6416482" y="116187"/>
            <a:ext cx="775035" cy="729734"/>
          </a:xfrm>
          <a:custGeom>
            <a:avLst/>
            <a:gdLst/>
            <a:ahLst/>
            <a:cxnLst/>
            <a:rect r="r" b="b" t="t" l="l"/>
            <a:pathLst>
              <a:path h="729734" w="775035">
                <a:moveTo>
                  <a:pt x="0" y="0"/>
                </a:moveTo>
                <a:lnTo>
                  <a:pt x="775036" y="0"/>
                </a:lnTo>
                <a:lnTo>
                  <a:pt x="775036" y="729734"/>
                </a:lnTo>
                <a:lnTo>
                  <a:pt x="0" y="729734"/>
                </a:lnTo>
                <a:lnTo>
                  <a:pt x="0" y="0"/>
                </a:lnTo>
                <a:close/>
              </a:path>
            </a:pathLst>
          </a:custGeom>
          <a:blipFill>
            <a:blip r:embed="rId2"/>
            <a:stretch>
              <a:fillRect l="0" t="-16274" r="-331256" b="-45752"/>
            </a:stretch>
          </a:blipFill>
        </p:spPr>
      </p:sp>
      <p:sp>
        <p:nvSpPr>
          <p:cNvPr name="Freeform 6" id="6"/>
          <p:cNvSpPr/>
          <p:nvPr/>
        </p:nvSpPr>
        <p:spPr>
          <a:xfrm flipH="false" flipV="false" rot="5400000">
            <a:off x="-314072" y="2625446"/>
            <a:ext cx="7958465" cy="5818321"/>
          </a:xfrm>
          <a:custGeom>
            <a:avLst/>
            <a:gdLst/>
            <a:ahLst/>
            <a:cxnLst/>
            <a:rect r="r" b="b" t="t" l="l"/>
            <a:pathLst>
              <a:path h="5818321" w="7958465">
                <a:moveTo>
                  <a:pt x="0" y="5818321"/>
                </a:moveTo>
                <a:lnTo>
                  <a:pt x="0" y="0"/>
                </a:lnTo>
                <a:lnTo>
                  <a:pt x="7958465" y="0"/>
                </a:lnTo>
                <a:lnTo>
                  <a:pt x="7958465" y="5818321"/>
                </a:lnTo>
                <a:lnTo>
                  <a:pt x="0" y="5818321"/>
                </a:lnTo>
                <a:close/>
              </a:path>
            </a:pathLst>
          </a:custGeom>
          <a:blipFill>
            <a:blip r:embed="rId3"/>
            <a:stretch>
              <a:fillRect l="-423" t="0" r="-293" b="0"/>
            </a:stretch>
          </a:blipFill>
        </p:spPr>
      </p:sp>
      <p:sp>
        <p:nvSpPr>
          <p:cNvPr name="TextBox 7" id="7"/>
          <p:cNvSpPr txBox="true"/>
          <p:nvPr/>
        </p:nvSpPr>
        <p:spPr>
          <a:xfrm rot="0">
            <a:off x="6804000" y="98883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Canva Sans"/>
                <a:ea typeface="Canva Sans"/>
                <a:cs typeface="Canva Sans"/>
                <a:sym typeface="Canva Sans"/>
              </a:rPr>
              <a:t>7</a:t>
            </a:r>
          </a:p>
        </p:txBody>
      </p:sp>
      <p:sp>
        <p:nvSpPr>
          <p:cNvPr name="TextBox 8" id="8"/>
          <p:cNvSpPr txBox="true"/>
          <p:nvPr/>
        </p:nvSpPr>
        <p:spPr>
          <a:xfrm rot="0">
            <a:off x="481950" y="263883"/>
            <a:ext cx="6043166" cy="396241"/>
          </a:xfrm>
          <a:prstGeom prst="rect">
            <a:avLst/>
          </a:prstGeom>
        </p:spPr>
        <p:txBody>
          <a:bodyPr anchor="t" rtlCol="false" tIns="0" lIns="0" bIns="0" rIns="0">
            <a:spAutoFit/>
          </a:bodyPr>
          <a:lstStyle/>
          <a:p>
            <a:pPr algn="l">
              <a:lnSpc>
                <a:spcPts val="3359"/>
              </a:lnSpc>
              <a:spcBef>
                <a:spcPct val="0"/>
              </a:spcBef>
            </a:pPr>
            <a:r>
              <a:rPr lang="en-US" b="true" sz="2399">
                <a:solidFill>
                  <a:srgbClr val="000000"/>
                </a:solidFill>
                <a:latin typeface="Canva Sans Bold"/>
                <a:ea typeface="Canva Sans Bold"/>
                <a:cs typeface="Canva Sans Bold"/>
                <a:sym typeface="Canva Sans Bold"/>
              </a:rPr>
              <a:t>Erkundung eines Ökosystems - Der Bach </a:t>
            </a:r>
          </a:p>
        </p:txBody>
      </p:sp>
      <p:sp>
        <p:nvSpPr>
          <p:cNvPr name="TextBox 9" id="9"/>
          <p:cNvSpPr txBox="true"/>
          <p:nvPr/>
        </p:nvSpPr>
        <p:spPr>
          <a:xfrm rot="5400000">
            <a:off x="2755720" y="5406688"/>
            <a:ext cx="8272626" cy="255839"/>
          </a:xfrm>
          <a:prstGeom prst="rect">
            <a:avLst/>
          </a:prstGeom>
        </p:spPr>
        <p:txBody>
          <a:bodyPr anchor="t" rtlCol="false" tIns="0" lIns="0" bIns="0" rIns="0">
            <a:spAutoFit/>
          </a:bodyPr>
          <a:lstStyle/>
          <a:p>
            <a:pPr algn="ctr">
              <a:lnSpc>
                <a:spcPts val="2173"/>
              </a:lnSpc>
              <a:spcBef>
                <a:spcPct val="0"/>
              </a:spcBef>
            </a:pPr>
            <a:r>
              <a:rPr lang="en-US" b="true" sz="1552">
                <a:solidFill>
                  <a:srgbClr val="000000"/>
                </a:solidFill>
                <a:latin typeface="Canva Sans Bold"/>
                <a:ea typeface="Canva Sans Bold"/>
                <a:cs typeface="Canva Sans Bold"/>
                <a:sym typeface="Canva Sans Bold"/>
              </a:rPr>
              <a:t>B</a:t>
            </a:r>
            <a:r>
              <a:rPr lang="en-US" b="true" sz="1552">
                <a:solidFill>
                  <a:srgbClr val="000000"/>
                </a:solidFill>
                <a:latin typeface="Canva Sans Bold"/>
                <a:ea typeface="Canva Sans Bold"/>
                <a:cs typeface="Canva Sans Bold"/>
                <a:sym typeface="Canva Sans Bold"/>
              </a:rPr>
              <a:t>estimmungsschlüssel für die häufigsten wirbellosen Tiere in Fließgewässern</a:t>
            </a:r>
          </a:p>
        </p:txBody>
      </p:sp>
      <p:sp>
        <p:nvSpPr>
          <p:cNvPr name="TextBox 10" id="10"/>
          <p:cNvSpPr txBox="true"/>
          <p:nvPr/>
        </p:nvSpPr>
        <p:spPr>
          <a:xfrm rot="0">
            <a:off x="635312" y="1228921"/>
            <a:ext cx="6764113" cy="148590"/>
          </a:xfrm>
          <a:prstGeom prst="rect">
            <a:avLst/>
          </a:prstGeom>
        </p:spPr>
        <p:txBody>
          <a:bodyPr anchor="t" rtlCol="false" tIns="0" lIns="0" bIns="0" rIns="0">
            <a:spAutoFit/>
          </a:bodyPr>
          <a:lstStyle/>
          <a:p>
            <a:pPr algn="just">
              <a:lnSpc>
                <a:spcPts val="1260"/>
              </a:lnSpc>
              <a:spcBef>
                <a:spcPct val="0"/>
              </a:spcBef>
            </a:pPr>
            <a:r>
              <a:rPr lang="en-US" sz="900">
                <a:solidFill>
                  <a:srgbClr val="000000"/>
                </a:solidFill>
                <a:latin typeface="Canva Sans"/>
                <a:ea typeface="Canva Sans"/>
                <a:cs typeface="Canva Sans"/>
                <a:sym typeface="Canva Sans"/>
              </a:rPr>
              <a:t>Achtu</a:t>
            </a:r>
            <a:r>
              <a:rPr lang="en-US" sz="900">
                <a:solidFill>
                  <a:srgbClr val="000000"/>
                </a:solidFill>
                <a:latin typeface="Canva Sans"/>
                <a:ea typeface="Canva Sans"/>
                <a:cs typeface="Canva Sans"/>
                <a:sym typeface="Canva Sans"/>
              </a:rPr>
              <a:t>ng: Natürlich gibt es noch eine Reihe anderer Tiere, die im Bestimmungsschlüssel nicht zu finden sind! </a:t>
            </a:r>
          </a:p>
        </p:txBody>
      </p:sp>
      <p:sp>
        <p:nvSpPr>
          <p:cNvPr name="TextBox 11" id="11"/>
          <p:cNvSpPr txBox="true"/>
          <p:nvPr/>
        </p:nvSpPr>
        <p:spPr>
          <a:xfrm rot="0">
            <a:off x="774993" y="9578845"/>
            <a:ext cx="4360962" cy="148590"/>
          </a:xfrm>
          <a:prstGeom prst="rect">
            <a:avLst/>
          </a:prstGeom>
        </p:spPr>
        <p:txBody>
          <a:bodyPr anchor="t" rtlCol="false" tIns="0" lIns="0" bIns="0" rIns="0">
            <a:spAutoFit/>
          </a:bodyPr>
          <a:lstStyle/>
          <a:p>
            <a:pPr algn="l">
              <a:lnSpc>
                <a:spcPts val="1260"/>
              </a:lnSpc>
              <a:spcBef>
                <a:spcPct val="0"/>
              </a:spcBef>
            </a:pPr>
            <a:r>
              <a:rPr lang="en-US" sz="900">
                <a:solidFill>
                  <a:srgbClr val="000000"/>
                </a:solidFill>
                <a:latin typeface="Canva Sans"/>
                <a:ea typeface="Canva Sans"/>
                <a:cs typeface="Canva Sans"/>
                <a:sym typeface="Canva Sans"/>
              </a:rPr>
              <a:t>© Hessisches Ministerium für Umwelt, ländlichen Raum und Verbraucherschutz</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DAGp8HsWWks</dc:identifier>
  <dcterms:modified xsi:type="dcterms:W3CDTF">2011-08-01T06:04:30Z</dcterms:modified>
  <cp:revision>1</cp:revision>
  <dc:title>Erkundung eines Ökosystems</dc:title>
</cp:coreProperties>
</file>